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35" r:id="rId5"/>
    <p:sldMasterId id="2147493548" r:id="rId6"/>
    <p:sldMasterId id="2147493560" r:id="rId7"/>
  </p:sldMasterIdLst>
  <p:notesMasterIdLst>
    <p:notesMasterId r:id="rId59"/>
  </p:notesMasterIdLst>
  <p:handoutMasterIdLst>
    <p:handoutMasterId r:id="rId60"/>
  </p:handoutMasterIdLst>
  <p:sldIdLst>
    <p:sldId id="656" r:id="rId8"/>
    <p:sldId id="657" r:id="rId9"/>
    <p:sldId id="658" r:id="rId10"/>
    <p:sldId id="671" r:id="rId11"/>
    <p:sldId id="659" r:id="rId12"/>
    <p:sldId id="660" r:id="rId13"/>
    <p:sldId id="661" r:id="rId14"/>
    <p:sldId id="662" r:id="rId15"/>
    <p:sldId id="663" r:id="rId16"/>
    <p:sldId id="664" r:id="rId17"/>
    <p:sldId id="665" r:id="rId18"/>
    <p:sldId id="667" r:id="rId19"/>
    <p:sldId id="668" r:id="rId20"/>
    <p:sldId id="669" r:id="rId21"/>
    <p:sldId id="670" r:id="rId22"/>
    <p:sldId id="654" r:id="rId23"/>
    <p:sldId id="673" r:id="rId24"/>
    <p:sldId id="674" r:id="rId25"/>
    <p:sldId id="672" r:id="rId26"/>
    <p:sldId id="726" r:id="rId27"/>
    <p:sldId id="727" r:id="rId28"/>
    <p:sldId id="728" r:id="rId29"/>
    <p:sldId id="733" r:id="rId30"/>
    <p:sldId id="730" r:id="rId31"/>
    <p:sldId id="676" r:id="rId32"/>
    <p:sldId id="677" r:id="rId33"/>
    <p:sldId id="678" r:id="rId34"/>
    <p:sldId id="679" r:id="rId35"/>
    <p:sldId id="680" r:id="rId36"/>
    <p:sldId id="681" r:id="rId37"/>
    <p:sldId id="682" r:id="rId38"/>
    <p:sldId id="683" r:id="rId39"/>
    <p:sldId id="684" r:id="rId40"/>
    <p:sldId id="686" r:id="rId41"/>
    <p:sldId id="687" r:id="rId42"/>
    <p:sldId id="688" r:id="rId43"/>
    <p:sldId id="689" r:id="rId44"/>
    <p:sldId id="690" r:id="rId45"/>
    <p:sldId id="691" r:id="rId46"/>
    <p:sldId id="692" r:id="rId47"/>
    <p:sldId id="693" r:id="rId48"/>
    <p:sldId id="694" r:id="rId49"/>
    <p:sldId id="699" r:id="rId50"/>
    <p:sldId id="700" r:id="rId51"/>
    <p:sldId id="701" r:id="rId52"/>
    <p:sldId id="702" r:id="rId53"/>
    <p:sldId id="703" r:id="rId54"/>
    <p:sldId id="704" r:id="rId55"/>
    <p:sldId id="705" r:id="rId56"/>
    <p:sldId id="706" r:id="rId57"/>
    <p:sldId id="707" r:id="rId5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CBB15-7565-164A-AC71-463D322DA103}" v="3" dt="2020-04-09T17:25:39.4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915"/>
    <p:restoredTop sz="94830"/>
  </p:normalViewPr>
  <p:slideViewPr>
    <p:cSldViewPr snapToObjects="1">
      <p:cViewPr varScale="1">
        <p:scale>
          <a:sx n="162" d="100"/>
          <a:sy n="162" d="100"/>
        </p:scale>
        <p:origin x="912"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00" d="100"/>
        <a:sy n="100"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ld Ferguson" userId="d4e141de-59d3-4362-b58c-ed2804aa0504" providerId="ADAL" clId="{CD7CBB15-7565-164A-AC71-463D322DA103}"/>
    <pc:docChg chg="delSld delMainMaster">
      <pc:chgData name="Donald Ferguson" userId="d4e141de-59d3-4362-b58c-ed2804aa0504" providerId="ADAL" clId="{CD7CBB15-7565-164A-AC71-463D322DA103}" dt="2020-04-09T21:39:03.002" v="64" actId="2696"/>
      <pc:docMkLst>
        <pc:docMk/>
      </pc:docMkLst>
      <pc:sldChg chg="del">
        <pc:chgData name="Donald Ferguson" userId="d4e141de-59d3-4362-b58c-ed2804aa0504" providerId="ADAL" clId="{CD7CBB15-7565-164A-AC71-463D322DA103}" dt="2020-04-09T21:38:49.730" v="0" actId="2696"/>
        <pc:sldMkLst>
          <pc:docMk/>
          <pc:sldMk cId="1897147008" sldId="330"/>
        </pc:sldMkLst>
      </pc:sldChg>
      <pc:sldChg chg="del">
        <pc:chgData name="Donald Ferguson" userId="d4e141de-59d3-4362-b58c-ed2804aa0504" providerId="ADAL" clId="{CD7CBB15-7565-164A-AC71-463D322DA103}" dt="2020-04-09T21:38:49.851" v="13" actId="2696"/>
        <pc:sldMkLst>
          <pc:docMk/>
          <pc:sldMk cId="1712971705" sldId="531"/>
        </pc:sldMkLst>
      </pc:sldChg>
      <pc:sldChg chg="del">
        <pc:chgData name="Donald Ferguson" userId="d4e141de-59d3-4362-b58c-ed2804aa0504" providerId="ADAL" clId="{CD7CBB15-7565-164A-AC71-463D322DA103}" dt="2020-04-09T21:38:49.795" v="12" actId="2696"/>
        <pc:sldMkLst>
          <pc:docMk/>
          <pc:sldMk cId="1722463163" sldId="540"/>
        </pc:sldMkLst>
      </pc:sldChg>
      <pc:sldChg chg="del">
        <pc:chgData name="Donald Ferguson" userId="d4e141de-59d3-4362-b58c-ed2804aa0504" providerId="ADAL" clId="{CD7CBB15-7565-164A-AC71-463D322DA103}" dt="2020-04-09T21:38:49.920" v="15" actId="2696"/>
        <pc:sldMkLst>
          <pc:docMk/>
          <pc:sldMk cId="195130918" sldId="565"/>
        </pc:sldMkLst>
      </pc:sldChg>
      <pc:sldChg chg="del">
        <pc:chgData name="Donald Ferguson" userId="d4e141de-59d3-4362-b58c-ed2804aa0504" providerId="ADAL" clId="{CD7CBB15-7565-164A-AC71-463D322DA103}" dt="2020-04-09T21:38:49.935" v="16" actId="2696"/>
        <pc:sldMkLst>
          <pc:docMk/>
          <pc:sldMk cId="1638160932" sldId="573"/>
        </pc:sldMkLst>
      </pc:sldChg>
      <pc:sldChg chg="del">
        <pc:chgData name="Donald Ferguson" userId="d4e141de-59d3-4362-b58c-ed2804aa0504" providerId="ADAL" clId="{CD7CBB15-7565-164A-AC71-463D322DA103}" dt="2020-04-09T21:38:49.905" v="14" actId="2696"/>
        <pc:sldMkLst>
          <pc:docMk/>
          <pc:sldMk cId="2139359494" sldId="575"/>
        </pc:sldMkLst>
      </pc:sldChg>
      <pc:sldChg chg="del">
        <pc:chgData name="Donald Ferguson" userId="d4e141de-59d3-4362-b58c-ed2804aa0504" providerId="ADAL" clId="{CD7CBB15-7565-164A-AC71-463D322DA103}" dt="2020-04-09T21:38:49.989" v="17" actId="2696"/>
        <pc:sldMkLst>
          <pc:docMk/>
          <pc:sldMk cId="168202893" sldId="587"/>
        </pc:sldMkLst>
      </pc:sldChg>
      <pc:sldChg chg="del">
        <pc:chgData name="Donald Ferguson" userId="d4e141de-59d3-4362-b58c-ed2804aa0504" providerId="ADAL" clId="{CD7CBB15-7565-164A-AC71-463D322DA103}" dt="2020-04-09T21:38:50.374" v="51" actId="2696"/>
        <pc:sldMkLst>
          <pc:docMk/>
          <pc:sldMk cId="1049778409" sldId="588"/>
        </pc:sldMkLst>
      </pc:sldChg>
      <pc:sldChg chg="del">
        <pc:chgData name="Donald Ferguson" userId="d4e141de-59d3-4362-b58c-ed2804aa0504" providerId="ADAL" clId="{CD7CBB15-7565-164A-AC71-463D322DA103}" dt="2020-04-09T21:38:50.005" v="18" actId="2696"/>
        <pc:sldMkLst>
          <pc:docMk/>
          <pc:sldMk cId="1537924393" sldId="589"/>
        </pc:sldMkLst>
      </pc:sldChg>
      <pc:sldChg chg="del">
        <pc:chgData name="Donald Ferguson" userId="d4e141de-59d3-4362-b58c-ed2804aa0504" providerId="ADAL" clId="{CD7CBB15-7565-164A-AC71-463D322DA103}" dt="2020-04-09T21:38:50.052" v="21" actId="2696"/>
        <pc:sldMkLst>
          <pc:docMk/>
          <pc:sldMk cId="1620490568" sldId="590"/>
        </pc:sldMkLst>
      </pc:sldChg>
      <pc:sldChg chg="del">
        <pc:chgData name="Donald Ferguson" userId="d4e141de-59d3-4362-b58c-ed2804aa0504" providerId="ADAL" clId="{CD7CBB15-7565-164A-AC71-463D322DA103}" dt="2020-04-09T21:38:50.066" v="22" actId="2696"/>
        <pc:sldMkLst>
          <pc:docMk/>
          <pc:sldMk cId="3946700847" sldId="591"/>
        </pc:sldMkLst>
      </pc:sldChg>
      <pc:sldChg chg="del">
        <pc:chgData name="Donald Ferguson" userId="d4e141de-59d3-4362-b58c-ed2804aa0504" providerId="ADAL" clId="{CD7CBB15-7565-164A-AC71-463D322DA103}" dt="2020-04-09T21:38:50.020" v="19" actId="2696"/>
        <pc:sldMkLst>
          <pc:docMk/>
          <pc:sldMk cId="1000027918" sldId="592"/>
        </pc:sldMkLst>
      </pc:sldChg>
      <pc:sldChg chg="del">
        <pc:chgData name="Donald Ferguson" userId="d4e141de-59d3-4362-b58c-ed2804aa0504" providerId="ADAL" clId="{CD7CBB15-7565-164A-AC71-463D322DA103}" dt="2020-04-09T21:38:50.035" v="20" actId="2696"/>
        <pc:sldMkLst>
          <pc:docMk/>
          <pc:sldMk cId="3581539778" sldId="594"/>
        </pc:sldMkLst>
      </pc:sldChg>
      <pc:sldChg chg="del">
        <pc:chgData name="Donald Ferguson" userId="d4e141de-59d3-4362-b58c-ed2804aa0504" providerId="ADAL" clId="{CD7CBB15-7565-164A-AC71-463D322DA103}" dt="2020-04-09T21:38:50.095" v="24" actId="2696"/>
        <pc:sldMkLst>
          <pc:docMk/>
          <pc:sldMk cId="1714024339" sldId="595"/>
        </pc:sldMkLst>
      </pc:sldChg>
      <pc:sldChg chg="del">
        <pc:chgData name="Donald Ferguson" userId="d4e141de-59d3-4362-b58c-ed2804aa0504" providerId="ADAL" clId="{CD7CBB15-7565-164A-AC71-463D322DA103}" dt="2020-04-09T21:38:50.081" v="23" actId="2696"/>
        <pc:sldMkLst>
          <pc:docMk/>
          <pc:sldMk cId="2216314471" sldId="596"/>
        </pc:sldMkLst>
      </pc:sldChg>
      <pc:sldChg chg="del">
        <pc:chgData name="Donald Ferguson" userId="d4e141de-59d3-4362-b58c-ed2804aa0504" providerId="ADAL" clId="{CD7CBB15-7565-164A-AC71-463D322DA103}" dt="2020-04-09T21:39:03.002" v="64" actId="2696"/>
        <pc:sldMkLst>
          <pc:docMk/>
          <pc:sldMk cId="294862463" sldId="598"/>
        </pc:sldMkLst>
      </pc:sldChg>
      <pc:sldChg chg="del">
        <pc:chgData name="Donald Ferguson" userId="d4e141de-59d3-4362-b58c-ed2804aa0504" providerId="ADAL" clId="{CD7CBB15-7565-164A-AC71-463D322DA103}" dt="2020-04-09T21:38:50.111" v="25" actId="2696"/>
        <pc:sldMkLst>
          <pc:docMk/>
          <pc:sldMk cId="3278809563" sldId="602"/>
        </pc:sldMkLst>
      </pc:sldChg>
      <pc:sldChg chg="del">
        <pc:chgData name="Donald Ferguson" userId="d4e141de-59d3-4362-b58c-ed2804aa0504" providerId="ADAL" clId="{CD7CBB15-7565-164A-AC71-463D322DA103}" dt="2020-04-09T21:38:50.139" v="39" actId="2696"/>
        <pc:sldMkLst>
          <pc:docMk/>
          <pc:sldMk cId="1389541521" sldId="620"/>
        </pc:sldMkLst>
      </pc:sldChg>
      <pc:sldChg chg="del">
        <pc:chgData name="Donald Ferguson" userId="d4e141de-59d3-4362-b58c-ed2804aa0504" providerId="ADAL" clId="{CD7CBB15-7565-164A-AC71-463D322DA103}" dt="2020-04-09T21:38:50.154" v="40" actId="2696"/>
        <pc:sldMkLst>
          <pc:docMk/>
          <pc:sldMk cId="1480496837" sldId="621"/>
        </pc:sldMkLst>
      </pc:sldChg>
      <pc:sldChg chg="del">
        <pc:chgData name="Donald Ferguson" userId="d4e141de-59d3-4362-b58c-ed2804aa0504" providerId="ADAL" clId="{CD7CBB15-7565-164A-AC71-463D322DA103}" dt="2020-04-09T21:38:50.167" v="41" actId="2696"/>
        <pc:sldMkLst>
          <pc:docMk/>
          <pc:sldMk cId="1160931885" sldId="622"/>
        </pc:sldMkLst>
      </pc:sldChg>
      <pc:sldChg chg="del">
        <pc:chgData name="Donald Ferguson" userId="d4e141de-59d3-4362-b58c-ed2804aa0504" providerId="ADAL" clId="{CD7CBB15-7565-164A-AC71-463D322DA103}" dt="2020-04-09T21:38:50.180" v="42" actId="2696"/>
        <pc:sldMkLst>
          <pc:docMk/>
          <pc:sldMk cId="303626020" sldId="623"/>
        </pc:sldMkLst>
      </pc:sldChg>
      <pc:sldChg chg="del">
        <pc:chgData name="Donald Ferguson" userId="d4e141de-59d3-4362-b58c-ed2804aa0504" providerId="ADAL" clId="{CD7CBB15-7565-164A-AC71-463D322DA103}" dt="2020-04-09T21:38:50.193" v="43" actId="2696"/>
        <pc:sldMkLst>
          <pc:docMk/>
          <pc:sldMk cId="1183092015" sldId="624"/>
        </pc:sldMkLst>
      </pc:sldChg>
      <pc:sldChg chg="del">
        <pc:chgData name="Donald Ferguson" userId="d4e141de-59d3-4362-b58c-ed2804aa0504" providerId="ADAL" clId="{CD7CBB15-7565-164A-AC71-463D322DA103}" dt="2020-04-09T21:38:50.206" v="44" actId="2696"/>
        <pc:sldMkLst>
          <pc:docMk/>
          <pc:sldMk cId="243942671" sldId="625"/>
        </pc:sldMkLst>
      </pc:sldChg>
      <pc:sldChg chg="del">
        <pc:chgData name="Donald Ferguson" userId="d4e141de-59d3-4362-b58c-ed2804aa0504" providerId="ADAL" clId="{CD7CBB15-7565-164A-AC71-463D322DA103}" dt="2020-04-09T21:38:50.220" v="45" actId="2696"/>
        <pc:sldMkLst>
          <pc:docMk/>
          <pc:sldMk cId="1112551123" sldId="626"/>
        </pc:sldMkLst>
      </pc:sldChg>
      <pc:sldChg chg="del">
        <pc:chgData name="Donald Ferguson" userId="d4e141de-59d3-4362-b58c-ed2804aa0504" providerId="ADAL" clId="{CD7CBB15-7565-164A-AC71-463D322DA103}" dt="2020-04-09T21:38:50.233" v="46" actId="2696"/>
        <pc:sldMkLst>
          <pc:docMk/>
          <pc:sldMk cId="798839470" sldId="627"/>
        </pc:sldMkLst>
      </pc:sldChg>
      <pc:sldChg chg="del">
        <pc:chgData name="Donald Ferguson" userId="d4e141de-59d3-4362-b58c-ed2804aa0504" providerId="ADAL" clId="{CD7CBB15-7565-164A-AC71-463D322DA103}" dt="2020-04-09T21:38:50.285" v="47" actId="2696"/>
        <pc:sldMkLst>
          <pc:docMk/>
          <pc:sldMk cId="688456189" sldId="628"/>
        </pc:sldMkLst>
      </pc:sldChg>
      <pc:sldChg chg="del">
        <pc:chgData name="Donald Ferguson" userId="d4e141de-59d3-4362-b58c-ed2804aa0504" providerId="ADAL" clId="{CD7CBB15-7565-164A-AC71-463D322DA103}" dt="2020-04-09T21:38:50.298" v="48" actId="2696"/>
        <pc:sldMkLst>
          <pc:docMk/>
          <pc:sldMk cId="1626186371" sldId="633"/>
        </pc:sldMkLst>
      </pc:sldChg>
      <pc:sldChg chg="del">
        <pc:chgData name="Donald Ferguson" userId="d4e141de-59d3-4362-b58c-ed2804aa0504" providerId="ADAL" clId="{CD7CBB15-7565-164A-AC71-463D322DA103}" dt="2020-04-09T21:38:50.505" v="59" actId="2696"/>
        <pc:sldMkLst>
          <pc:docMk/>
          <pc:sldMk cId="751409553" sldId="634"/>
        </pc:sldMkLst>
      </pc:sldChg>
      <pc:sldChg chg="del">
        <pc:chgData name="Donald Ferguson" userId="d4e141de-59d3-4362-b58c-ed2804aa0504" providerId="ADAL" clId="{CD7CBB15-7565-164A-AC71-463D322DA103}" dt="2020-04-09T21:38:50.310" v="49" actId="2696"/>
        <pc:sldMkLst>
          <pc:docMk/>
          <pc:sldMk cId="1736512911" sldId="635"/>
        </pc:sldMkLst>
      </pc:sldChg>
      <pc:sldChg chg="del">
        <pc:chgData name="Donald Ferguson" userId="d4e141de-59d3-4362-b58c-ed2804aa0504" providerId="ADAL" clId="{CD7CBB15-7565-164A-AC71-463D322DA103}" dt="2020-04-09T21:38:50.386" v="52" actId="2696"/>
        <pc:sldMkLst>
          <pc:docMk/>
          <pc:sldMk cId="905661127" sldId="637"/>
        </pc:sldMkLst>
      </pc:sldChg>
      <pc:sldChg chg="del">
        <pc:chgData name="Donald Ferguson" userId="d4e141de-59d3-4362-b58c-ed2804aa0504" providerId="ADAL" clId="{CD7CBB15-7565-164A-AC71-463D322DA103}" dt="2020-04-09T21:38:50.398" v="53" actId="2696"/>
        <pc:sldMkLst>
          <pc:docMk/>
          <pc:sldMk cId="336985978" sldId="639"/>
        </pc:sldMkLst>
      </pc:sldChg>
      <pc:sldChg chg="del">
        <pc:chgData name="Donald Ferguson" userId="d4e141de-59d3-4362-b58c-ed2804aa0504" providerId="ADAL" clId="{CD7CBB15-7565-164A-AC71-463D322DA103}" dt="2020-04-09T21:38:50.361" v="50" actId="2696"/>
        <pc:sldMkLst>
          <pc:docMk/>
          <pc:sldMk cId="1174363791" sldId="640"/>
        </pc:sldMkLst>
      </pc:sldChg>
      <pc:sldChg chg="del">
        <pc:chgData name="Donald Ferguson" userId="d4e141de-59d3-4362-b58c-ed2804aa0504" providerId="ADAL" clId="{CD7CBB15-7565-164A-AC71-463D322DA103}" dt="2020-04-09T21:38:50.460" v="55" actId="2696"/>
        <pc:sldMkLst>
          <pc:docMk/>
          <pc:sldMk cId="531145982" sldId="645"/>
        </pc:sldMkLst>
      </pc:sldChg>
      <pc:sldChg chg="del">
        <pc:chgData name="Donald Ferguson" userId="d4e141de-59d3-4362-b58c-ed2804aa0504" providerId="ADAL" clId="{CD7CBB15-7565-164A-AC71-463D322DA103}" dt="2020-04-09T21:38:50.449" v="54" actId="2696"/>
        <pc:sldMkLst>
          <pc:docMk/>
          <pc:sldMk cId="1883464182" sldId="646"/>
        </pc:sldMkLst>
      </pc:sldChg>
      <pc:sldChg chg="del">
        <pc:chgData name="Donald Ferguson" userId="d4e141de-59d3-4362-b58c-ed2804aa0504" providerId="ADAL" clId="{CD7CBB15-7565-164A-AC71-463D322DA103}" dt="2020-04-09T21:38:50.472" v="56" actId="2696"/>
        <pc:sldMkLst>
          <pc:docMk/>
          <pc:sldMk cId="889623733" sldId="647"/>
        </pc:sldMkLst>
      </pc:sldChg>
      <pc:sldChg chg="del">
        <pc:chgData name="Donald Ferguson" userId="d4e141de-59d3-4362-b58c-ed2804aa0504" providerId="ADAL" clId="{CD7CBB15-7565-164A-AC71-463D322DA103}" dt="2020-04-09T21:38:50.483" v="57" actId="2696"/>
        <pc:sldMkLst>
          <pc:docMk/>
          <pc:sldMk cId="374102845" sldId="648"/>
        </pc:sldMkLst>
      </pc:sldChg>
      <pc:sldChg chg="del">
        <pc:chgData name="Donald Ferguson" userId="d4e141de-59d3-4362-b58c-ed2804aa0504" providerId="ADAL" clId="{CD7CBB15-7565-164A-AC71-463D322DA103}" dt="2020-04-09T21:38:50.494" v="58" actId="2696"/>
        <pc:sldMkLst>
          <pc:docMk/>
          <pc:sldMk cId="1640578217" sldId="649"/>
        </pc:sldMkLst>
      </pc:sldChg>
      <pc:sldChg chg="del">
        <pc:chgData name="Donald Ferguson" userId="d4e141de-59d3-4362-b58c-ed2804aa0504" providerId="ADAL" clId="{CD7CBB15-7565-164A-AC71-463D322DA103}" dt="2020-04-09T21:38:50.580" v="62" actId="2696"/>
        <pc:sldMkLst>
          <pc:docMk/>
          <pc:sldMk cId="1850086269" sldId="651"/>
        </pc:sldMkLst>
      </pc:sldChg>
      <pc:sldChg chg="del">
        <pc:chgData name="Donald Ferguson" userId="d4e141de-59d3-4362-b58c-ed2804aa0504" providerId="ADAL" clId="{CD7CBB15-7565-164A-AC71-463D322DA103}" dt="2020-04-09T21:38:50.517" v="60" actId="2696"/>
        <pc:sldMkLst>
          <pc:docMk/>
          <pc:sldMk cId="1024675340" sldId="652"/>
        </pc:sldMkLst>
      </pc:sldChg>
      <pc:sldChg chg="del">
        <pc:chgData name="Donald Ferguson" userId="d4e141de-59d3-4362-b58c-ed2804aa0504" providerId="ADAL" clId="{CD7CBB15-7565-164A-AC71-463D322DA103}" dt="2020-04-09T21:38:50.528" v="61" actId="2696"/>
        <pc:sldMkLst>
          <pc:docMk/>
          <pc:sldMk cId="1109929910" sldId="653"/>
        </pc:sldMkLst>
      </pc:sldChg>
      <pc:sldChg chg="del">
        <pc:chgData name="Donald Ferguson" userId="d4e141de-59d3-4362-b58c-ed2804aa0504" providerId="ADAL" clId="{CD7CBB15-7565-164A-AC71-463D322DA103}" dt="2020-04-09T21:38:50.590" v="63" actId="2696"/>
        <pc:sldMkLst>
          <pc:docMk/>
          <pc:sldMk cId="1278004156" sldId="655"/>
        </pc:sldMkLst>
      </pc:sldChg>
      <pc:sldMasterChg chg="del delSldLayout">
        <pc:chgData name="Donald Ferguson" userId="d4e141de-59d3-4362-b58c-ed2804aa0504" providerId="ADAL" clId="{CD7CBB15-7565-164A-AC71-463D322DA103}" dt="2020-04-09T21:38:50.125" v="38" actId="2696"/>
        <pc:sldMasterMkLst>
          <pc:docMk/>
          <pc:sldMasterMk cId="1973420323" sldId="2147493495"/>
        </pc:sldMasterMkLst>
        <pc:sldLayoutChg chg="del">
          <pc:chgData name="Donald Ferguson" userId="d4e141de-59d3-4362-b58c-ed2804aa0504" providerId="ADAL" clId="{CD7CBB15-7565-164A-AC71-463D322DA103}" dt="2020-04-09T21:38:50.112" v="26" actId="2696"/>
          <pc:sldLayoutMkLst>
            <pc:docMk/>
            <pc:sldMasterMk cId="1973420323" sldId="2147493495"/>
            <pc:sldLayoutMk cId="0" sldId="2147493496"/>
          </pc:sldLayoutMkLst>
        </pc:sldLayoutChg>
        <pc:sldLayoutChg chg="del">
          <pc:chgData name="Donald Ferguson" userId="d4e141de-59d3-4362-b58c-ed2804aa0504" providerId="ADAL" clId="{CD7CBB15-7565-164A-AC71-463D322DA103}" dt="2020-04-09T21:38:50.113" v="27" actId="2696"/>
          <pc:sldLayoutMkLst>
            <pc:docMk/>
            <pc:sldMasterMk cId="1973420323" sldId="2147493495"/>
            <pc:sldLayoutMk cId="0" sldId="2147493497"/>
          </pc:sldLayoutMkLst>
        </pc:sldLayoutChg>
        <pc:sldLayoutChg chg="del">
          <pc:chgData name="Donald Ferguson" userId="d4e141de-59d3-4362-b58c-ed2804aa0504" providerId="ADAL" clId="{CD7CBB15-7565-164A-AC71-463D322DA103}" dt="2020-04-09T21:38:50.114" v="28" actId="2696"/>
          <pc:sldLayoutMkLst>
            <pc:docMk/>
            <pc:sldMasterMk cId="1973420323" sldId="2147493495"/>
            <pc:sldLayoutMk cId="0" sldId="2147493498"/>
          </pc:sldLayoutMkLst>
        </pc:sldLayoutChg>
        <pc:sldLayoutChg chg="del">
          <pc:chgData name="Donald Ferguson" userId="d4e141de-59d3-4362-b58c-ed2804aa0504" providerId="ADAL" clId="{CD7CBB15-7565-164A-AC71-463D322DA103}" dt="2020-04-09T21:38:50.114" v="29" actId="2696"/>
          <pc:sldLayoutMkLst>
            <pc:docMk/>
            <pc:sldMasterMk cId="1973420323" sldId="2147493495"/>
            <pc:sldLayoutMk cId="0" sldId="2147493499"/>
          </pc:sldLayoutMkLst>
        </pc:sldLayoutChg>
        <pc:sldLayoutChg chg="del">
          <pc:chgData name="Donald Ferguson" userId="d4e141de-59d3-4362-b58c-ed2804aa0504" providerId="ADAL" clId="{CD7CBB15-7565-164A-AC71-463D322DA103}" dt="2020-04-09T21:38:50.115" v="30" actId="2696"/>
          <pc:sldLayoutMkLst>
            <pc:docMk/>
            <pc:sldMasterMk cId="1973420323" sldId="2147493495"/>
            <pc:sldLayoutMk cId="0" sldId="2147493500"/>
          </pc:sldLayoutMkLst>
        </pc:sldLayoutChg>
        <pc:sldLayoutChg chg="del">
          <pc:chgData name="Donald Ferguson" userId="d4e141de-59d3-4362-b58c-ed2804aa0504" providerId="ADAL" clId="{CD7CBB15-7565-164A-AC71-463D322DA103}" dt="2020-04-09T21:38:50.116" v="31" actId="2696"/>
          <pc:sldLayoutMkLst>
            <pc:docMk/>
            <pc:sldMasterMk cId="1973420323" sldId="2147493495"/>
            <pc:sldLayoutMk cId="0" sldId="2147493501"/>
          </pc:sldLayoutMkLst>
        </pc:sldLayoutChg>
        <pc:sldLayoutChg chg="del">
          <pc:chgData name="Donald Ferguson" userId="d4e141de-59d3-4362-b58c-ed2804aa0504" providerId="ADAL" clId="{CD7CBB15-7565-164A-AC71-463D322DA103}" dt="2020-04-09T21:38:50.116" v="32" actId="2696"/>
          <pc:sldLayoutMkLst>
            <pc:docMk/>
            <pc:sldMasterMk cId="1973420323" sldId="2147493495"/>
            <pc:sldLayoutMk cId="0" sldId="2147493502"/>
          </pc:sldLayoutMkLst>
        </pc:sldLayoutChg>
        <pc:sldLayoutChg chg="del">
          <pc:chgData name="Donald Ferguson" userId="d4e141de-59d3-4362-b58c-ed2804aa0504" providerId="ADAL" clId="{CD7CBB15-7565-164A-AC71-463D322DA103}" dt="2020-04-09T21:38:50.117" v="33" actId="2696"/>
          <pc:sldLayoutMkLst>
            <pc:docMk/>
            <pc:sldMasterMk cId="1973420323" sldId="2147493495"/>
            <pc:sldLayoutMk cId="0" sldId="2147493503"/>
          </pc:sldLayoutMkLst>
        </pc:sldLayoutChg>
        <pc:sldLayoutChg chg="del">
          <pc:chgData name="Donald Ferguson" userId="d4e141de-59d3-4362-b58c-ed2804aa0504" providerId="ADAL" clId="{CD7CBB15-7565-164A-AC71-463D322DA103}" dt="2020-04-09T21:38:50.118" v="34" actId="2696"/>
          <pc:sldLayoutMkLst>
            <pc:docMk/>
            <pc:sldMasterMk cId="1973420323" sldId="2147493495"/>
            <pc:sldLayoutMk cId="0" sldId="2147493504"/>
          </pc:sldLayoutMkLst>
        </pc:sldLayoutChg>
        <pc:sldLayoutChg chg="del">
          <pc:chgData name="Donald Ferguson" userId="d4e141de-59d3-4362-b58c-ed2804aa0504" providerId="ADAL" clId="{CD7CBB15-7565-164A-AC71-463D322DA103}" dt="2020-04-09T21:38:50.119" v="35" actId="2696"/>
          <pc:sldLayoutMkLst>
            <pc:docMk/>
            <pc:sldMasterMk cId="1973420323" sldId="2147493495"/>
            <pc:sldLayoutMk cId="0" sldId="2147493505"/>
          </pc:sldLayoutMkLst>
        </pc:sldLayoutChg>
        <pc:sldLayoutChg chg="del">
          <pc:chgData name="Donald Ferguson" userId="d4e141de-59d3-4362-b58c-ed2804aa0504" providerId="ADAL" clId="{CD7CBB15-7565-164A-AC71-463D322DA103}" dt="2020-04-09T21:38:50.120" v="36" actId="2696"/>
          <pc:sldLayoutMkLst>
            <pc:docMk/>
            <pc:sldMasterMk cId="1973420323" sldId="2147493495"/>
            <pc:sldLayoutMk cId="0" sldId="2147493506"/>
          </pc:sldLayoutMkLst>
        </pc:sldLayoutChg>
        <pc:sldLayoutChg chg="del">
          <pc:chgData name="Donald Ferguson" userId="d4e141de-59d3-4362-b58c-ed2804aa0504" providerId="ADAL" clId="{CD7CBB15-7565-164A-AC71-463D322DA103}" dt="2020-04-09T21:38:50.120" v="37" actId="2696"/>
          <pc:sldLayoutMkLst>
            <pc:docMk/>
            <pc:sldMasterMk cId="1973420323" sldId="2147493495"/>
            <pc:sldLayoutMk cId="0" sldId="2147493507"/>
          </pc:sldLayoutMkLst>
        </pc:sldLayoutChg>
      </pc:sldMasterChg>
      <pc:sldMasterChg chg="del delSldLayout">
        <pc:chgData name="Donald Ferguson" userId="d4e141de-59d3-4362-b58c-ed2804aa0504" providerId="ADAL" clId="{CD7CBB15-7565-164A-AC71-463D322DA103}" dt="2020-04-09T21:38:49.778" v="11" actId="2696"/>
        <pc:sldMasterMkLst>
          <pc:docMk/>
          <pc:sldMasterMk cId="667529151" sldId="2147493573"/>
        </pc:sldMasterMkLst>
        <pc:sldLayoutChg chg="del">
          <pc:chgData name="Donald Ferguson" userId="d4e141de-59d3-4362-b58c-ed2804aa0504" providerId="ADAL" clId="{CD7CBB15-7565-164A-AC71-463D322DA103}" dt="2020-04-09T21:38:49.731" v="1" actId="2696"/>
          <pc:sldLayoutMkLst>
            <pc:docMk/>
            <pc:sldMasterMk cId="667529151" sldId="2147493573"/>
            <pc:sldLayoutMk cId="2392052877" sldId="2147493574"/>
          </pc:sldLayoutMkLst>
        </pc:sldLayoutChg>
        <pc:sldLayoutChg chg="del">
          <pc:chgData name="Donald Ferguson" userId="d4e141de-59d3-4362-b58c-ed2804aa0504" providerId="ADAL" clId="{CD7CBB15-7565-164A-AC71-463D322DA103}" dt="2020-04-09T21:38:49.732" v="2" actId="2696"/>
          <pc:sldLayoutMkLst>
            <pc:docMk/>
            <pc:sldMasterMk cId="667529151" sldId="2147493573"/>
            <pc:sldLayoutMk cId="1486260722" sldId="2147493575"/>
          </pc:sldLayoutMkLst>
        </pc:sldLayoutChg>
        <pc:sldLayoutChg chg="del">
          <pc:chgData name="Donald Ferguson" userId="d4e141de-59d3-4362-b58c-ed2804aa0504" providerId="ADAL" clId="{CD7CBB15-7565-164A-AC71-463D322DA103}" dt="2020-04-09T21:38:49.733" v="3" actId="2696"/>
          <pc:sldLayoutMkLst>
            <pc:docMk/>
            <pc:sldMasterMk cId="667529151" sldId="2147493573"/>
            <pc:sldLayoutMk cId="84770265" sldId="2147493576"/>
          </pc:sldLayoutMkLst>
        </pc:sldLayoutChg>
        <pc:sldLayoutChg chg="del">
          <pc:chgData name="Donald Ferguson" userId="d4e141de-59d3-4362-b58c-ed2804aa0504" providerId="ADAL" clId="{CD7CBB15-7565-164A-AC71-463D322DA103}" dt="2020-04-09T21:38:49.734" v="4" actId="2696"/>
          <pc:sldLayoutMkLst>
            <pc:docMk/>
            <pc:sldMasterMk cId="667529151" sldId="2147493573"/>
            <pc:sldLayoutMk cId="3056871693" sldId="2147493577"/>
          </pc:sldLayoutMkLst>
        </pc:sldLayoutChg>
        <pc:sldLayoutChg chg="del">
          <pc:chgData name="Donald Ferguson" userId="d4e141de-59d3-4362-b58c-ed2804aa0504" providerId="ADAL" clId="{CD7CBB15-7565-164A-AC71-463D322DA103}" dt="2020-04-09T21:38:49.735" v="5" actId="2696"/>
          <pc:sldLayoutMkLst>
            <pc:docMk/>
            <pc:sldMasterMk cId="667529151" sldId="2147493573"/>
            <pc:sldLayoutMk cId="2375562083" sldId="2147493578"/>
          </pc:sldLayoutMkLst>
        </pc:sldLayoutChg>
        <pc:sldLayoutChg chg="del">
          <pc:chgData name="Donald Ferguson" userId="d4e141de-59d3-4362-b58c-ed2804aa0504" providerId="ADAL" clId="{CD7CBB15-7565-164A-AC71-463D322DA103}" dt="2020-04-09T21:38:49.735" v="6" actId="2696"/>
          <pc:sldLayoutMkLst>
            <pc:docMk/>
            <pc:sldMasterMk cId="667529151" sldId="2147493573"/>
            <pc:sldLayoutMk cId="2321474959" sldId="2147493579"/>
          </pc:sldLayoutMkLst>
        </pc:sldLayoutChg>
        <pc:sldLayoutChg chg="del">
          <pc:chgData name="Donald Ferguson" userId="d4e141de-59d3-4362-b58c-ed2804aa0504" providerId="ADAL" clId="{CD7CBB15-7565-164A-AC71-463D322DA103}" dt="2020-04-09T21:38:49.736" v="7" actId="2696"/>
          <pc:sldLayoutMkLst>
            <pc:docMk/>
            <pc:sldMasterMk cId="667529151" sldId="2147493573"/>
            <pc:sldLayoutMk cId="3566152746" sldId="2147493580"/>
          </pc:sldLayoutMkLst>
        </pc:sldLayoutChg>
        <pc:sldLayoutChg chg="del">
          <pc:chgData name="Donald Ferguson" userId="d4e141de-59d3-4362-b58c-ed2804aa0504" providerId="ADAL" clId="{CD7CBB15-7565-164A-AC71-463D322DA103}" dt="2020-04-09T21:38:49.737" v="8" actId="2696"/>
          <pc:sldLayoutMkLst>
            <pc:docMk/>
            <pc:sldMasterMk cId="667529151" sldId="2147493573"/>
            <pc:sldLayoutMk cId="1493816298" sldId="2147493581"/>
          </pc:sldLayoutMkLst>
        </pc:sldLayoutChg>
        <pc:sldLayoutChg chg="del">
          <pc:chgData name="Donald Ferguson" userId="d4e141de-59d3-4362-b58c-ed2804aa0504" providerId="ADAL" clId="{CD7CBB15-7565-164A-AC71-463D322DA103}" dt="2020-04-09T21:38:49.738" v="9" actId="2696"/>
          <pc:sldLayoutMkLst>
            <pc:docMk/>
            <pc:sldMasterMk cId="667529151" sldId="2147493573"/>
            <pc:sldLayoutMk cId="3229788288" sldId="2147493582"/>
          </pc:sldLayoutMkLst>
        </pc:sldLayoutChg>
        <pc:sldLayoutChg chg="del">
          <pc:chgData name="Donald Ferguson" userId="d4e141de-59d3-4362-b58c-ed2804aa0504" providerId="ADAL" clId="{CD7CBB15-7565-164A-AC71-463D322DA103}" dt="2020-04-09T21:38:49.739" v="10" actId="2696"/>
          <pc:sldLayoutMkLst>
            <pc:docMk/>
            <pc:sldMasterMk cId="667529151" sldId="2147493573"/>
            <pc:sldLayoutMk cId="2019606134" sldId="214749358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110" custLinFactNeighborY="-1579"/>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899159" y="0"/>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899159" y="0"/>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4/9/20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a:t>
            </a:fld>
            <a:endParaRPr lang="en-US" altLang="en-US"/>
          </a:p>
        </p:txBody>
      </p:sp>
    </p:spTree>
    <p:extLst>
      <p:ext uri="{BB962C8B-B14F-4D97-AF65-F5344CB8AC3E}">
        <p14:creationId xmlns:p14="http://schemas.microsoft.com/office/powerpoint/2010/main" val="188849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93700" y="692150"/>
            <a:ext cx="6070600" cy="3416300"/>
          </a:xfrm>
          <a:ln cap="flat"/>
        </p:spPr>
      </p:sp>
      <p:sp>
        <p:nvSpPr>
          <p:cNvPr id="18435"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95428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393700" y="692150"/>
            <a:ext cx="6070600" cy="3416300"/>
          </a:xfrm>
          <a:ln cap="flat"/>
        </p:spPr>
      </p:sp>
      <p:sp>
        <p:nvSpPr>
          <p:cNvPr id="2048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355539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050578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51630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393700" y="692150"/>
            <a:ext cx="6070600" cy="3416300"/>
          </a:xfrm>
          <a:ln cap="flat"/>
        </p:spPr>
      </p:sp>
      <p:sp>
        <p:nvSpPr>
          <p:cNvPr id="2662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80272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393700" y="692150"/>
            <a:ext cx="6070600" cy="3416300"/>
          </a:xfrm>
          <a:ln cap="flat"/>
        </p:spPr>
      </p:sp>
      <p:sp>
        <p:nvSpPr>
          <p:cNvPr id="28675"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01804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393700" y="692150"/>
            <a:ext cx="6070600" cy="3416300"/>
          </a:xfrm>
          <a:ln cap="flat"/>
        </p:spPr>
      </p:sp>
      <p:sp>
        <p:nvSpPr>
          <p:cNvPr id="30723"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523807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58459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a:t>
            </a:fld>
            <a:endParaRPr lang="en-US" altLang="en-US"/>
          </a:p>
        </p:txBody>
      </p:sp>
    </p:spTree>
    <p:extLst>
      <p:ext uri="{BB962C8B-B14F-4D97-AF65-F5344CB8AC3E}">
        <p14:creationId xmlns:p14="http://schemas.microsoft.com/office/powerpoint/2010/main" val="716306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16</a:t>
            </a:fld>
            <a:endParaRPr lang="en-US" altLang="en-US"/>
          </a:p>
        </p:txBody>
      </p:sp>
    </p:spTree>
    <p:extLst>
      <p:ext uri="{BB962C8B-B14F-4D97-AF65-F5344CB8AC3E}">
        <p14:creationId xmlns:p14="http://schemas.microsoft.com/office/powerpoint/2010/main" val="82623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1177872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3250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463782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393700" y="692150"/>
            <a:ext cx="6070600" cy="3416300"/>
          </a:xfrm>
          <a:ln cap="flat"/>
        </p:spPr>
      </p:sp>
      <p:sp>
        <p:nvSpPr>
          <p:cNvPr id="1433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2012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393700" y="692150"/>
            <a:ext cx="6070600" cy="3416300"/>
          </a:xfrm>
          <a:ln cap="flat"/>
        </p:spPr>
      </p:sp>
      <p:sp>
        <p:nvSpPr>
          <p:cNvPr id="16387"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13874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7772400" cy="828675"/>
          </a:xfrm>
        </p:spPr>
        <p:txBody>
          <a:bodyPr/>
          <a:lstStyle/>
          <a:p>
            <a:r>
              <a:rPr lang="en-US"/>
              <a:t>Click to edit Master title style</a:t>
            </a:r>
          </a:p>
        </p:txBody>
      </p:sp>
      <p:sp>
        <p:nvSpPr>
          <p:cNvPr id="3" name="Text Placeholder 2"/>
          <p:cNvSpPr>
            <a:spLocks noGrp="1"/>
          </p:cNvSpPr>
          <p:nvPr>
            <p:ph type="body"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clipArt" sz="half" idx="2"/>
          </p:nvPr>
        </p:nvSpPr>
        <p:spPr>
          <a:xfrm>
            <a:off x="4800600" y="1485900"/>
            <a:ext cx="3810000" cy="3057525"/>
          </a:xfrm>
        </p:spPr>
        <p:txBody>
          <a:bodyPr/>
          <a:lstStyle/>
          <a:p>
            <a:pPr lvl="0"/>
            <a:endParaRPr lang="en-US" noProof="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4/9/20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4/9/20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4/9/20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4/9/20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4/9/20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6664761"/>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3.wm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3.wmf"/><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 </a:t>
            </a:r>
            <a:r>
              <a:rPr lang="en-US" altLang="en-US" sz="1050" i="1" dirty="0">
                <a:solidFill>
                  <a:schemeClr val="bg1"/>
                </a:solidFill>
              </a:rPr>
              <a:t>Lecture 11:</a:t>
            </a:r>
            <a:r>
              <a:rPr lang="en-US" altLang="en-US" sz="1050" i="1" baseline="0" dirty="0">
                <a:solidFill>
                  <a:schemeClr val="bg1"/>
                </a:solidFill>
              </a:rPr>
              <a:t> Query Processing, Optimization,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 id="2147493494" r:id="rId8"/>
    <p:sldLayoutId id="2147493572"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defRPr/>
            </a:pPr>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defRPr/>
            </a:pPr>
            <a:fld id="{5618243C-18AB-5149-A5EE-06BD5802EC7D}" type="slidenum">
              <a:rPr lang="en-US" altLang="en-US" sz="1050">
                <a:solidFill>
                  <a:srgbClr val="005400"/>
                </a:solidFill>
                <a:latin typeface="Book Antiqua" charset="0"/>
                <a:ea typeface=""/>
              </a:rPr>
              <a:pPr algn="r" defTabSz="685800" eaLnBrk="0" hangingPunct="0">
                <a:defRPr/>
              </a:pPr>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3500" y="-114300"/>
            <a:ext cx="15113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8508319"/>
      </p:ext>
    </p:extLst>
  </p:cSld>
  <p:clrMap bg1="lt1" tx1="dk1" bg2="lt2" tx2="dk2" accent1="accent1" accent2="accent2" accent3="accent3" accent4="accent4" accent5="accent5" accent6="accent6" hlink="hlink" folHlink="folHlink"/>
  <p:sldLayoutIdLst>
    <p:sldLayoutId id="2147493536" r:id="rId1"/>
    <p:sldLayoutId id="2147493537" r:id="rId2"/>
    <p:sldLayoutId id="2147493538" r:id="rId3"/>
    <p:sldLayoutId id="2147493539" r:id="rId4"/>
    <p:sldLayoutId id="2147493540" r:id="rId5"/>
    <p:sldLayoutId id="2147493541" r:id="rId6"/>
    <p:sldLayoutId id="2147493542" r:id="rId7"/>
    <p:sldLayoutId id="2147493543" r:id="rId8"/>
    <p:sldLayoutId id="2147493544" r:id="rId9"/>
    <p:sldLayoutId id="2147493545" r:id="rId10"/>
    <p:sldLayoutId id="2147493546" r:id="rId11"/>
    <p:sldLayoutId id="2147493547" r:id="rId12"/>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5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36860401"/>
      </p:ext>
    </p:extLst>
  </p:cSld>
  <p:clrMap bg1="lt1" tx1="dk1" bg2="lt2" tx2="dk2" accent1="accent1" accent2="accent2" accent3="accent3" accent4="accent4" accent5="accent5" accent6="accent6" hlink="hlink" folHlink="folHlink"/>
  <p:sldLayoutIdLst>
    <p:sldLayoutId id="2147493549" r:id="rId1"/>
    <p:sldLayoutId id="2147493550" r:id="rId2"/>
    <p:sldLayoutId id="2147493551" r:id="rId3"/>
    <p:sldLayoutId id="2147493552" r:id="rId4"/>
    <p:sldLayoutId id="2147493553" r:id="rId5"/>
    <p:sldLayoutId id="2147493554" r:id="rId6"/>
    <p:sldLayoutId id="2147493555" r:id="rId7"/>
    <p:sldLayoutId id="2147493556" r:id="rId8"/>
    <p:sldLayoutId id="2147493557" r:id="rId9"/>
    <p:sldLayoutId id="2147493558" r:id="rId10"/>
    <p:sldLayoutId id="2147493559"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0776138"/>
      </p:ext>
    </p:extLst>
  </p:cSld>
  <p:clrMap bg1="lt1" tx1="dk1" bg2="lt2" tx2="dk2" accent1="accent1" accent2="accent2" accent3="accent3" accent4="accent4" accent5="accent5" accent6="accent6" hlink="hlink" folHlink="folHlink"/>
  <p:sldLayoutIdLst>
    <p:sldLayoutId id="2147493561" r:id="rId1"/>
    <p:sldLayoutId id="2147493562" r:id="rId2"/>
    <p:sldLayoutId id="2147493563" r:id="rId3"/>
    <p:sldLayoutId id="2147493564" r:id="rId4"/>
    <p:sldLayoutId id="2147493565" r:id="rId5"/>
    <p:sldLayoutId id="2147493566" r:id="rId6"/>
    <p:sldLayoutId id="2147493567" r:id="rId7"/>
    <p:sldLayoutId id="2147493568" r:id="rId8"/>
    <p:sldLayoutId id="2147493569" r:id="rId9"/>
    <p:sldLayoutId id="2147493570" r:id="rId10"/>
    <p:sldLayoutId id="2147493571"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Context_switch" TargetMode="External"/><Relationship Id="rId3" Type="http://schemas.openxmlformats.org/officeDocument/2006/relationships/hyperlink" Target="https://en.wikipedia.org/wiki/Computing" TargetMode="External"/><Relationship Id="rId7" Type="http://schemas.openxmlformats.org/officeDocument/2006/relationships/hyperlink" Target="https://en.wikipedia.org/wiki/Main_memory" TargetMode="External"/><Relationship Id="rId2" Type="http://schemas.openxmlformats.org/officeDocument/2006/relationships/image" Target="../media/image11.tiff"/><Relationship Id="rId1" Type="http://schemas.openxmlformats.org/officeDocument/2006/relationships/slideLayout" Target="../slideLayouts/slideLayout7.xml"/><Relationship Id="rId6" Type="http://schemas.openxmlformats.org/officeDocument/2006/relationships/hyperlink" Target="https://en.wikipedia.org/wiki/Central_processing_unit" TargetMode="Externa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Concurrent_computing"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Multiprocessing" TargetMode="External"/><Relationship Id="rId3" Type="http://schemas.openxmlformats.org/officeDocument/2006/relationships/hyperlink" Target="https://en.wikipedia.org/wiki/Central_processing_unit" TargetMode="External"/><Relationship Id="rId7" Type="http://schemas.openxmlformats.org/officeDocument/2006/relationships/hyperlink" Target="https://en.wikipedia.org/wiki/Operating_system" TargetMode="External"/><Relationship Id="rId12" Type="http://schemas.openxmlformats.org/officeDocument/2006/relationships/image" Target="../media/image12.tiff"/><Relationship Id="rId2" Type="http://schemas.openxmlformats.org/officeDocument/2006/relationships/hyperlink" Target="https://en.wikipedia.org/wiki/Computer_architecture" TargetMode="External"/><Relationship Id="rId1" Type="http://schemas.openxmlformats.org/officeDocument/2006/relationships/slideLayout" Target="../slideLayouts/slideLayout7.xml"/><Relationship Id="rId6" Type="http://schemas.openxmlformats.org/officeDocument/2006/relationships/hyperlink" Target="https://en.wikipedia.org/wiki/Thread_(computer_science)" TargetMode="External"/><Relationship Id="rId11" Type="http://schemas.openxmlformats.org/officeDocument/2006/relationships/hyperlink" Target="https://en.wikipedia.org/wiki/Thread-level_parallelism" TargetMode="External"/><Relationship Id="rId5" Type="http://schemas.openxmlformats.org/officeDocument/2006/relationships/hyperlink" Target="https://en.wikipedia.org/wiki/Process_(computing)" TargetMode="External"/><Relationship Id="rId10" Type="http://schemas.openxmlformats.org/officeDocument/2006/relationships/hyperlink" Target="https://en.wikipedia.org/wiki/Translation_lookaside_buffer" TargetMode="External"/><Relationship Id="rId4" Type="http://schemas.openxmlformats.org/officeDocument/2006/relationships/hyperlink" Target="https://en.wikipedia.org/wiki/Multi-core_processor" TargetMode="External"/><Relationship Id="rId9" Type="http://schemas.openxmlformats.org/officeDocument/2006/relationships/hyperlink" Target="https://en.wikipedia.org/wiki/CPU_cache"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Transactional_memory" TargetMode="External"/><Relationship Id="rId13" Type="http://schemas.openxmlformats.org/officeDocument/2006/relationships/hyperlink" Target="https://en.wikipedia.org/wiki/Isolation_(computer_science)"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Database_transaction" TargetMode="External"/><Relationship Id="rId12" Type="http://schemas.openxmlformats.org/officeDocument/2006/relationships/hyperlink" Target="https://en.wikipedia.org/wiki/Schedule_(computer_science)"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7.xml"/><Relationship Id="rId6" Type="http://schemas.openxmlformats.org/officeDocument/2006/relationships/hyperlink" Target="https://en.wikipedia.org/wiki/Transaction_processing" TargetMode="External"/><Relationship Id="rId11" Type="http://schemas.openxmlformats.org/officeDocument/2006/relationships/hyperlink" Target="https://en.wikipedia.org/wiki/Distributed_computing" TargetMode="External"/><Relationship Id="rId5" Type="http://schemas.openxmlformats.org/officeDocument/2006/relationships/hyperlink" Target="https://en.wikipedia.org/wiki/Serializability#cite_note-Weikum01-2" TargetMode="External"/><Relationship Id="rId10" Type="http://schemas.openxmlformats.org/officeDocument/2006/relationships/hyperlink" Target="https://en.wikipedia.org/wiki/Software_transactional_memory" TargetMode="External"/><Relationship Id="rId4" Type="http://schemas.openxmlformats.org/officeDocument/2006/relationships/hyperlink" Target="https://en.wikipedia.org/wiki/Serializability#cite_note-Bernstein87-1" TargetMode="External"/><Relationship Id="rId9" Type="http://schemas.openxmlformats.org/officeDocument/2006/relationships/hyperlink" Target="https://en.wikipedia.org/wiki/Serializability#cite_note-Herlihy1993-3"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7.xml"/><Relationship Id="rId4" Type="http://schemas.openxmlformats.org/officeDocument/2006/relationships/hyperlink" Target="https://en.wikipedia.org/wiki/Database_transaction"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7.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Transactions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11  Query Processing. Transactions, Recovery</a:t>
            </a:r>
          </a:p>
        </p:txBody>
      </p:sp>
    </p:spTree>
    <p:extLst>
      <p:ext uri="{BB962C8B-B14F-4D97-AF65-F5344CB8AC3E}">
        <p14:creationId xmlns:p14="http://schemas.microsoft.com/office/powerpoint/2010/main" val="1643685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sp>
        <p:nvSpPr>
          <p:cNvPr id="3" name="Content Placeholder 2"/>
          <p:cNvSpPr>
            <a:spLocks noGrp="1"/>
          </p:cNvSpPr>
          <p:nvPr>
            <p:ph sz="half" idx="1"/>
          </p:nvPr>
        </p:nvSpPr>
        <p:spPr>
          <a:xfrm>
            <a:off x="275134" y="742950"/>
            <a:ext cx="8267140" cy="3747493"/>
          </a:xfrm>
        </p:spPr>
        <p:txBody>
          <a:bodyPr>
            <a:normAutofit fontScale="77500" lnSpcReduction="20000"/>
          </a:bodyPr>
          <a:lstStyle/>
          <a:p>
            <a:pPr marL="0" indent="0">
              <a:lnSpc>
                <a:spcPct val="120000"/>
              </a:lnSpc>
              <a:spcBef>
                <a:spcPts val="0"/>
              </a:spcBef>
              <a:spcAft>
                <a:spcPts val="200"/>
              </a:spcAft>
              <a:buNone/>
            </a:pPr>
            <a:r>
              <a:rPr lang="en-US" sz="2400" dirty="0"/>
              <a:t>There are several problems with the simplistic approach.</a:t>
            </a:r>
            <a:br>
              <a:rPr lang="en-US" sz="2400" dirty="0"/>
            </a:br>
            <a:endParaRPr lang="en-US" sz="2400" dirty="0"/>
          </a:p>
          <a:p>
            <a:pPr marL="342900" indent="-342900">
              <a:lnSpc>
                <a:spcPct val="120000"/>
              </a:lnSpc>
              <a:spcBef>
                <a:spcPts val="0"/>
              </a:spcBef>
              <a:spcAft>
                <a:spcPts val="200"/>
              </a:spcAft>
              <a:buFont typeface="+mj-lt"/>
              <a:buAutoNum type="arabicPeriod"/>
            </a:pPr>
            <a:r>
              <a:rPr lang="en-US" dirty="0"/>
              <a:t>The approach does not solve the problem</a:t>
            </a:r>
          </a:p>
          <a:p>
            <a:pPr marL="688975" lvl="1" indent="-342900">
              <a:lnSpc>
                <a:spcPct val="120000"/>
              </a:lnSpc>
              <a:spcBef>
                <a:spcPts val="0"/>
              </a:spcBef>
              <a:spcAft>
                <a:spcPts val="200"/>
              </a:spcAft>
              <a:buFont typeface="+mj-lt"/>
              <a:buAutoNum type="arabicPeriod"/>
            </a:pPr>
            <a:r>
              <a:rPr lang="en-US" dirty="0"/>
              <a:t>Some write might succeed.</a:t>
            </a:r>
          </a:p>
          <a:p>
            <a:pPr marL="688975" lvl="1" indent="-342900">
              <a:lnSpc>
                <a:spcPct val="120000"/>
              </a:lnSpc>
              <a:spcBef>
                <a:spcPts val="0"/>
              </a:spcBef>
              <a:spcAft>
                <a:spcPts val="200"/>
              </a:spcAft>
              <a:buFont typeface="+mj-lt"/>
              <a:buAutoNum type="arabicPeriod"/>
            </a:pPr>
            <a:r>
              <a:rPr lang="en-US" dirty="0"/>
              <a:t>Some might be interrupted by the failure, or require retry.</a:t>
            </a:r>
          </a:p>
          <a:p>
            <a:pPr marL="342900" indent="-342900">
              <a:lnSpc>
                <a:spcPct val="120000"/>
              </a:lnSpc>
              <a:spcBef>
                <a:spcPts val="0"/>
              </a:spcBef>
              <a:spcAft>
                <a:spcPts val="200"/>
              </a:spcAft>
              <a:buFont typeface="+mj-lt"/>
              <a:buAutoNum type="arabicPeriod"/>
            </a:pPr>
            <a:r>
              <a:rPr lang="en-US" dirty="0"/>
              <a:t>Writes may be random and scattered. N updates might</a:t>
            </a:r>
          </a:p>
          <a:p>
            <a:pPr marL="688975" lvl="1" indent="-342900">
              <a:lnSpc>
                <a:spcPct val="120000"/>
              </a:lnSpc>
              <a:spcBef>
                <a:spcPts val="0"/>
              </a:spcBef>
              <a:spcAft>
                <a:spcPts val="200"/>
              </a:spcAft>
              <a:buFont typeface="+mj-lt"/>
              <a:buAutoNum type="arabicPeriod"/>
            </a:pPr>
            <a:r>
              <a:rPr lang="en-US" dirty="0"/>
              <a:t>Change a few bytes in N data frames</a:t>
            </a:r>
          </a:p>
          <a:p>
            <a:pPr marL="688975" lvl="1" indent="-342900">
              <a:lnSpc>
                <a:spcPct val="120000"/>
              </a:lnSpc>
              <a:spcBef>
                <a:spcPts val="0"/>
              </a:spcBef>
              <a:spcAft>
                <a:spcPts val="200"/>
              </a:spcAft>
              <a:buFont typeface="+mj-lt"/>
              <a:buAutoNum type="arabicPeriod"/>
            </a:pPr>
            <a:r>
              <a:rPr lang="en-US" dirty="0"/>
              <a:t>A few bytes in M index frames</a:t>
            </a:r>
          </a:p>
          <a:p>
            <a:pPr marL="346075" lvl="1" indent="0">
              <a:lnSpc>
                <a:spcPct val="120000"/>
              </a:lnSpc>
              <a:spcBef>
                <a:spcPts val="0"/>
              </a:spcBef>
              <a:spcAft>
                <a:spcPts val="200"/>
              </a:spcAft>
              <a:buNone/>
            </a:pPr>
            <a:r>
              <a:rPr lang="en-US" dirty="0"/>
              <a:t>Transaction rate becomes bottlenecked by write I/O rate, even though a relative small number of bytes change/transaction.</a:t>
            </a:r>
          </a:p>
          <a:p>
            <a:pPr marL="342900" indent="-342900">
              <a:lnSpc>
                <a:spcPct val="120000"/>
              </a:lnSpc>
              <a:spcBef>
                <a:spcPts val="0"/>
              </a:spcBef>
              <a:spcAft>
                <a:spcPts val="200"/>
              </a:spcAft>
              <a:buFont typeface="+mj-lt"/>
              <a:buAutoNum type="arabicPeriod"/>
            </a:pPr>
            <a:r>
              <a:rPr lang="en-US" dirty="0"/>
              <a:t>Written frames must be held in memory.</a:t>
            </a:r>
          </a:p>
          <a:p>
            <a:pPr marL="688975" lvl="1" indent="-342900">
              <a:lnSpc>
                <a:spcPct val="120000"/>
              </a:lnSpc>
              <a:spcBef>
                <a:spcPts val="0"/>
              </a:spcBef>
              <a:spcAft>
                <a:spcPts val="200"/>
              </a:spcAft>
              <a:buFont typeface="+mj-lt"/>
              <a:buAutoNum type="arabicPeriod"/>
            </a:pPr>
            <a:r>
              <a:rPr lang="en-US" dirty="0"/>
              <a:t>Lots of transactions</a:t>
            </a:r>
          </a:p>
          <a:p>
            <a:pPr marL="688975" lvl="1" indent="-342900">
              <a:lnSpc>
                <a:spcPct val="120000"/>
              </a:lnSpc>
              <a:spcBef>
                <a:spcPts val="0"/>
              </a:spcBef>
              <a:spcAft>
                <a:spcPts val="200"/>
              </a:spcAft>
              <a:buFont typeface="+mj-lt"/>
              <a:buAutoNum type="arabicPeriod"/>
            </a:pPr>
            <a:r>
              <a:rPr lang="en-US" dirty="0"/>
              <a:t>Randomly writing small pieces of lots of frames.</a:t>
            </a:r>
          </a:p>
          <a:p>
            <a:pPr marL="688975" lvl="1" indent="-342900">
              <a:lnSpc>
                <a:spcPct val="120000"/>
              </a:lnSpc>
              <a:spcBef>
                <a:spcPts val="0"/>
              </a:spcBef>
              <a:spcAft>
                <a:spcPts val="200"/>
              </a:spcAft>
              <a:buFont typeface="+mj-lt"/>
              <a:buAutoNum type="arabicPeriod"/>
            </a:pPr>
            <a:r>
              <a:rPr lang="en-US" dirty="0"/>
              <a:t>Consumes lots of memory with pinned pages.</a:t>
            </a:r>
          </a:p>
          <a:p>
            <a:pPr marL="688975" lvl="1" indent="-342900">
              <a:lnSpc>
                <a:spcPct val="120000"/>
              </a:lnSpc>
              <a:spcBef>
                <a:spcPts val="0"/>
              </a:spcBef>
              <a:spcAft>
                <a:spcPts val="200"/>
              </a:spcAft>
              <a:buFont typeface="+mj-lt"/>
              <a:buAutoNum type="arabicPeriod"/>
            </a:pPr>
            <a:r>
              <a:rPr lang="en-US" dirty="0"/>
              <a:t>Degrades the performance and optimization of the buffer. </a:t>
            </a:r>
          </a:p>
          <a:p>
            <a:pPr marL="1023938" lvl="2" indent="-342900">
              <a:lnSpc>
                <a:spcPct val="120000"/>
              </a:lnSpc>
              <a:spcBef>
                <a:spcPts val="0"/>
              </a:spcBef>
              <a:spcAft>
                <a:spcPts val="200"/>
              </a:spcAft>
              <a:buFont typeface="+mj-lt"/>
              <a:buAutoNum type="arabicPeriod"/>
            </a:pPr>
            <a:r>
              <a:rPr lang="en-US" dirty="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a:t>Not frames that have been touched and never reused.</a:t>
            </a:r>
          </a:p>
        </p:txBody>
      </p:sp>
    </p:spTree>
    <p:extLst>
      <p:ext uri="{BB962C8B-B14F-4D97-AF65-F5344CB8AC3E}">
        <p14:creationId xmlns:p14="http://schemas.microsoft.com/office/powerpoint/2010/main" val="78388303"/>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DBMS ACID Implementation</a:t>
            </a:r>
          </a:p>
        </p:txBody>
      </p:sp>
      <p:sp>
        <p:nvSpPr>
          <p:cNvPr id="7" name="Content Placeholder 6"/>
          <p:cNvSpPr>
            <a:spLocks noGrp="1"/>
          </p:cNvSpPr>
          <p:nvPr>
            <p:ph sz="half" idx="1"/>
          </p:nvPr>
        </p:nvSpPr>
        <p:spPr>
          <a:xfrm>
            <a:off x="457200" y="1102864"/>
            <a:ext cx="4743014" cy="3412379"/>
          </a:xfrm>
        </p:spPr>
        <p:txBody>
          <a:bodyPr>
            <a:normAutofit fontScale="85000" lnSpcReduction="10000"/>
          </a:bodyPr>
          <a:lstStyle/>
          <a:p>
            <a:pPr marL="0" indent="0">
              <a:lnSpc>
                <a:spcPct val="120000"/>
              </a:lnSpc>
              <a:spcBef>
                <a:spcPts val="0"/>
              </a:spcBef>
              <a:spcAft>
                <a:spcPts val="200"/>
              </a:spcAft>
              <a:buNone/>
            </a:pPr>
            <a:r>
              <a:rPr lang="en-US" sz="2200" dirty="0"/>
              <a:t>Implementation Subsystems</a:t>
            </a:r>
          </a:p>
          <a:p>
            <a:pPr>
              <a:lnSpc>
                <a:spcPct val="120000"/>
              </a:lnSpc>
              <a:spcBef>
                <a:spcPts val="0"/>
              </a:spcBef>
              <a:spcAft>
                <a:spcPts val="200"/>
              </a:spcAft>
            </a:pPr>
            <a:r>
              <a:rPr lang="en-US" sz="1500" i="1" dirty="0"/>
              <a:t>Query processor</a:t>
            </a:r>
            <a:r>
              <a:rPr lang="en-US" sz="1500" dirty="0"/>
              <a:t> schedules and executes queries.</a:t>
            </a:r>
          </a:p>
          <a:p>
            <a:pPr>
              <a:lnSpc>
                <a:spcPct val="120000"/>
              </a:lnSpc>
              <a:spcBef>
                <a:spcPts val="0"/>
              </a:spcBef>
              <a:spcAft>
                <a:spcPts val="200"/>
              </a:spcAft>
            </a:pPr>
            <a:r>
              <a:rPr lang="en-US" sz="1500" i="1" dirty="0">
                <a:solidFill>
                  <a:srgbClr val="0070C0"/>
                </a:solidFill>
              </a:rPr>
              <a:t>Buffer manager </a:t>
            </a:r>
            <a:r>
              <a:rPr lang="en-US" sz="1500" dirty="0">
                <a:solidFill>
                  <a:srgbClr val="0070C0"/>
                </a:solidFill>
              </a:rPr>
              <a:t>controls reading/writing blocks/frames to/from disk.</a:t>
            </a:r>
          </a:p>
          <a:p>
            <a:pPr>
              <a:lnSpc>
                <a:spcPct val="120000"/>
              </a:lnSpc>
              <a:spcBef>
                <a:spcPts val="0"/>
              </a:spcBef>
              <a:spcAft>
                <a:spcPts val="200"/>
              </a:spcAft>
            </a:pPr>
            <a:r>
              <a:rPr lang="en-US" sz="1500" i="1" dirty="0">
                <a:solidFill>
                  <a:srgbClr val="FF0000"/>
                </a:solidFill>
              </a:rPr>
              <a:t>Log manager </a:t>
            </a:r>
            <a:r>
              <a:rPr lang="en-US" sz="1500" dirty="0">
                <a:solidFill>
                  <a:srgbClr val="FF0000"/>
                </a:solidFill>
              </a:rPr>
              <a:t>journals/records events to disk (log), e.g.</a:t>
            </a:r>
          </a:p>
          <a:p>
            <a:pPr lvl="1">
              <a:lnSpc>
                <a:spcPct val="120000"/>
              </a:lnSpc>
              <a:spcBef>
                <a:spcPts val="0"/>
              </a:spcBef>
              <a:spcAft>
                <a:spcPts val="200"/>
              </a:spcAft>
            </a:pPr>
            <a:r>
              <a:rPr lang="en-US" sz="1400" dirty="0">
                <a:solidFill>
                  <a:srgbClr val="FF0000"/>
                </a:solidFill>
              </a:rPr>
              <a:t>Transaction start/commit/abort</a:t>
            </a:r>
          </a:p>
          <a:p>
            <a:pPr lvl="1">
              <a:lnSpc>
                <a:spcPct val="120000"/>
              </a:lnSpc>
              <a:spcBef>
                <a:spcPts val="0"/>
              </a:spcBef>
              <a:spcAft>
                <a:spcPts val="200"/>
              </a:spcAft>
            </a:pPr>
            <a:r>
              <a:rPr lang="en-US" sz="1400" dirty="0">
                <a:solidFill>
                  <a:srgbClr val="FF0000"/>
                </a:solidFill>
              </a:rPr>
              <a:t>Transaction update of a block and previous value of data.</a:t>
            </a:r>
          </a:p>
          <a:p>
            <a:pPr>
              <a:lnSpc>
                <a:spcPct val="120000"/>
              </a:lnSpc>
              <a:spcBef>
                <a:spcPts val="0"/>
              </a:spcBef>
              <a:spcAft>
                <a:spcPts val="200"/>
              </a:spcAft>
            </a:pPr>
            <a:r>
              <a:rPr lang="en-US" sz="1500" i="1" dirty="0"/>
              <a:t>Transaction manager </a:t>
            </a:r>
            <a:r>
              <a:rPr lang="en-US" sz="1500" dirty="0"/>
              <a:t>coordinates query scheduling, buffer read/write and logging to ensure ACID.</a:t>
            </a:r>
          </a:p>
          <a:p>
            <a:pPr>
              <a:lnSpc>
                <a:spcPct val="120000"/>
              </a:lnSpc>
              <a:spcBef>
                <a:spcPts val="0"/>
              </a:spcBef>
              <a:spcAft>
                <a:spcPts val="200"/>
              </a:spcAft>
            </a:pPr>
            <a:r>
              <a:rPr lang="en-US" sz="1500" i="1" dirty="0"/>
              <a:t>Recovery manager</a:t>
            </a:r>
            <a:r>
              <a:rPr lang="en-US" sz="1500" dirty="0"/>
              <a:t> processes log to ensure ACID even after transaction or system failures.</a:t>
            </a:r>
          </a:p>
          <a:p>
            <a:pPr>
              <a:lnSpc>
                <a:spcPct val="120000"/>
              </a:lnSpc>
              <a:spcBef>
                <a:spcPts val="0"/>
              </a:spcBef>
              <a:spcAft>
                <a:spcPts val="200"/>
              </a:spcAft>
            </a:pPr>
            <a:r>
              <a:rPr lang="en-US" sz="1500" i="1" dirty="0">
                <a:solidFill>
                  <a:srgbClr val="7030A0"/>
                </a:solidFill>
              </a:rPr>
              <a:t>Log</a:t>
            </a:r>
            <a:r>
              <a:rPr lang="en-US" sz="1500" dirty="0">
                <a:solidFill>
                  <a:srgbClr val="7030A0"/>
                </a:solidFill>
              </a:rPr>
              <a:t> is a special type of block file used by the system to optimize performance and ensure ACID.</a:t>
            </a: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a:latin typeface="+mn-lt"/>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064732910"/>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3" name="Content Placeholder 2"/>
          <p:cNvSpPr>
            <a:spLocks noGrp="1"/>
          </p:cNvSpPr>
          <p:nvPr>
            <p:ph sz="half" idx="1"/>
          </p:nvPr>
        </p:nvSpPr>
        <p:spPr/>
        <p:txBody>
          <a:bodyPr>
            <a:normAutofit/>
          </a:bodyPr>
          <a:lstStyle/>
          <a:p>
            <a:pPr marL="0" indent="0">
              <a:spcBef>
                <a:spcPts val="0"/>
              </a:spcBef>
              <a:spcAft>
                <a:spcPts val="300"/>
              </a:spcAft>
              <a:buNone/>
            </a:pPr>
            <a:r>
              <a:rPr lang="en-US" dirty="0"/>
              <a:t>The DBMS logs every transaction event</a:t>
            </a:r>
          </a:p>
          <a:p>
            <a:pPr lvl="1">
              <a:spcBef>
                <a:spcPts val="0"/>
              </a:spcBef>
              <a:spcAft>
                <a:spcPts val="300"/>
              </a:spcAft>
            </a:pPr>
            <a:r>
              <a:rPr lang="en-US" i="1" dirty="0"/>
              <a:t>Log Sequence Number</a:t>
            </a:r>
            <a:r>
              <a:rPr lang="en-US" dirty="0"/>
              <a:t> (LSN): A unique ID for a log record. </a:t>
            </a:r>
          </a:p>
          <a:p>
            <a:pPr lvl="1">
              <a:spcBef>
                <a:spcPts val="0"/>
              </a:spcBef>
              <a:spcAft>
                <a:spcPts val="300"/>
              </a:spcAft>
            </a:pPr>
            <a:r>
              <a:rPr lang="en-US" i="1" dirty="0" err="1"/>
              <a:t>Prev</a:t>
            </a:r>
            <a:r>
              <a:rPr lang="en-US" i="1" dirty="0"/>
              <a:t> LSN</a:t>
            </a:r>
            <a:r>
              <a:rPr lang="en-US" dirty="0"/>
              <a:t>: A link to their last log record. </a:t>
            </a:r>
          </a:p>
          <a:p>
            <a:pPr lvl="1">
              <a:spcBef>
                <a:spcPts val="0"/>
              </a:spcBef>
              <a:spcAft>
                <a:spcPts val="300"/>
              </a:spcAft>
            </a:pPr>
            <a:r>
              <a:rPr lang="en-US" i="1" dirty="0"/>
              <a:t>Transaction ID number.</a:t>
            </a:r>
            <a:endParaRPr lang="en-US" dirty="0"/>
          </a:p>
          <a:p>
            <a:pPr lvl="1">
              <a:spcBef>
                <a:spcPts val="0"/>
              </a:spcBef>
              <a:spcAft>
                <a:spcPts val="300"/>
              </a:spcAft>
            </a:pPr>
            <a:r>
              <a:rPr lang="en-US" i="1" dirty="0"/>
              <a:t>Type</a:t>
            </a:r>
            <a:r>
              <a:rPr lang="en-US" dirty="0"/>
              <a:t>: Describes the type of database log record.</a:t>
            </a:r>
          </a:p>
          <a:p>
            <a:pPr lvl="2">
              <a:spcBef>
                <a:spcPts val="0"/>
              </a:spcBef>
              <a:spcAft>
                <a:spcPts val="300"/>
              </a:spcAft>
            </a:pPr>
            <a:r>
              <a:rPr lang="en-US" b="1" dirty="0"/>
              <a:t>Update Log Record</a:t>
            </a:r>
          </a:p>
          <a:p>
            <a:pPr lvl="3">
              <a:spcBef>
                <a:spcPts val="0"/>
              </a:spcBef>
              <a:spcAft>
                <a:spcPts val="300"/>
              </a:spcAft>
            </a:pPr>
            <a:r>
              <a:rPr lang="en-US" i="1" dirty="0" err="1"/>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Images </a:t>
            </a:r>
            <a:r>
              <a:rPr lang="en-US" dirty="0"/>
              <a:t>of records.</a:t>
            </a:r>
            <a:endParaRPr lang="en-US" i="1" dirty="0"/>
          </a:p>
          <a:p>
            <a:pPr lvl="2">
              <a:spcBef>
                <a:spcPts val="0"/>
              </a:spcBef>
              <a:spcAft>
                <a:spcPts val="300"/>
              </a:spcAft>
            </a:pPr>
            <a:r>
              <a:rPr lang="en-US" b="1" dirty="0"/>
              <a:t>Compensation Log Record</a:t>
            </a:r>
            <a:r>
              <a:rPr lang="en-US" dirty="0"/>
              <a:t> </a:t>
            </a:r>
          </a:p>
          <a:p>
            <a:pPr lvl="2">
              <a:spcBef>
                <a:spcPts val="0"/>
              </a:spcBef>
              <a:spcAft>
                <a:spcPts val="300"/>
              </a:spcAft>
            </a:pPr>
            <a:r>
              <a:rPr lang="en-US" b="1" dirty="0"/>
              <a:t>Commit Record</a:t>
            </a:r>
            <a:r>
              <a:rPr lang="en-US" dirty="0"/>
              <a:t> </a:t>
            </a:r>
          </a:p>
          <a:p>
            <a:pPr lvl="2">
              <a:spcBef>
                <a:spcPts val="0"/>
              </a:spcBef>
              <a:spcAft>
                <a:spcPts val="300"/>
              </a:spcAft>
            </a:pPr>
            <a:r>
              <a:rPr lang="en-US" b="1" dirty="0"/>
              <a:t>Abort Record</a:t>
            </a:r>
            <a:r>
              <a:rPr lang="en-US" dirty="0"/>
              <a:t> </a:t>
            </a:r>
            <a:r>
              <a:rPr lang="en-US" b="1" dirty="0"/>
              <a:t>Checkpoint Record</a:t>
            </a:r>
            <a:r>
              <a:rPr lang="en-US" dirty="0"/>
              <a:t> </a:t>
            </a:r>
          </a:p>
          <a:p>
            <a:pPr lvl="2">
              <a:spcBef>
                <a:spcPts val="0"/>
              </a:spcBef>
              <a:spcAft>
                <a:spcPts val="300"/>
              </a:spcAft>
            </a:pPr>
            <a:r>
              <a:rPr lang="en-US" b="1" dirty="0"/>
              <a:t>Completion Record</a:t>
            </a:r>
            <a:r>
              <a:rPr lang="en-US" dirty="0"/>
              <a:t> notes that all work has been done for this particular transaction.</a:t>
            </a:r>
          </a:p>
          <a:p>
            <a:pPr>
              <a:spcBef>
                <a:spcPts val="0"/>
              </a:spcBef>
              <a:spcAft>
                <a:spcPts val="300"/>
              </a:spcAft>
            </a:pPr>
            <a:endParaRPr lang="en-US" dirty="0"/>
          </a:p>
        </p:txBody>
      </p:sp>
    </p:spTree>
    <p:extLst>
      <p:ext uri="{BB962C8B-B14F-4D97-AF65-F5344CB8AC3E}">
        <p14:creationId xmlns:p14="http://schemas.microsoft.com/office/powerpoint/2010/main" val="1363089597"/>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14350"/>
            <a:ext cx="4353736" cy="4000894"/>
          </a:xfrm>
        </p:spPr>
        <p:txBody>
          <a:bodyPr>
            <a:normAutofit fontScale="85000" lnSpcReduction="20000"/>
          </a:bodyPr>
          <a:lstStyle/>
          <a:p>
            <a:pPr marL="0" indent="0">
              <a:lnSpc>
                <a:spcPct val="120000"/>
              </a:lnSpc>
              <a:spcBef>
                <a:spcPts val="0"/>
              </a:spcBef>
              <a:spcAft>
                <a:spcPts val="300"/>
              </a:spcAft>
              <a:buNone/>
            </a:pPr>
            <a:r>
              <a:rPr lang="en-US" sz="2000" dirty="0"/>
              <a:t>DBMS (Redo processing)</a:t>
            </a:r>
          </a:p>
          <a:p>
            <a:pPr>
              <a:lnSpc>
                <a:spcPct val="120000"/>
              </a:lnSpc>
              <a:spcBef>
                <a:spcPts val="0"/>
              </a:spcBef>
              <a:spcAft>
                <a:spcPts val="300"/>
              </a:spcAft>
            </a:pPr>
            <a:r>
              <a:rPr lang="en-US" dirty="0"/>
              <a:t>Write log events from all transactions into a single log stream.</a:t>
            </a:r>
          </a:p>
          <a:p>
            <a:pPr>
              <a:lnSpc>
                <a:spcPct val="120000"/>
              </a:lnSpc>
              <a:spcBef>
                <a:spcPts val="0"/>
              </a:spcBef>
              <a:spcAft>
                <a:spcPts val="300"/>
              </a:spcAft>
            </a:pPr>
            <a:r>
              <a:rPr lang="en-US" dirty="0"/>
              <a:t>Multiple events per page</a:t>
            </a:r>
          </a:p>
          <a:p>
            <a:pPr>
              <a:lnSpc>
                <a:spcPct val="120000"/>
              </a:lnSpc>
              <a:spcBef>
                <a:spcPts val="0"/>
              </a:spcBef>
              <a:spcAft>
                <a:spcPts val="300"/>
              </a:spcAft>
            </a:pPr>
            <a:r>
              <a:rPr lang="en-US" dirty="0"/>
              <a:t>Forces (writes) log record on COMMIT/ABORT</a:t>
            </a:r>
          </a:p>
          <a:p>
            <a:pPr lvl="1">
              <a:lnSpc>
                <a:spcPct val="120000"/>
              </a:lnSpc>
              <a:spcBef>
                <a:spcPts val="0"/>
              </a:spcBef>
              <a:spcAft>
                <a:spcPts val="300"/>
              </a:spcAft>
            </a:pPr>
            <a:r>
              <a:rPr lang="en-US" dirty="0"/>
              <a:t>Single block I/O records many updates</a:t>
            </a:r>
          </a:p>
          <a:p>
            <a:pPr lvl="1">
              <a:lnSpc>
                <a:spcPct val="120000"/>
              </a:lnSpc>
              <a:spcBef>
                <a:spcPts val="0"/>
              </a:spcBef>
              <a:spcAft>
                <a:spcPts val="300"/>
              </a:spcAft>
            </a:pPr>
            <a:r>
              <a:rPr lang="en-US" dirty="0"/>
              <a:t>Versus multiple block I/</a:t>
            </a:r>
            <a:r>
              <a:rPr lang="en-US" dirty="0" err="1"/>
              <a:t>Os</a:t>
            </a:r>
            <a:r>
              <a:rPr lang="en-US" dirty="0"/>
              <a:t>, each recording a single change.</a:t>
            </a:r>
          </a:p>
          <a:p>
            <a:pPr lvl="1">
              <a:lnSpc>
                <a:spcPct val="120000"/>
              </a:lnSpc>
              <a:spcBef>
                <a:spcPts val="0"/>
              </a:spcBef>
              <a:spcAft>
                <a:spcPts val="300"/>
              </a:spcAft>
            </a:pPr>
            <a:r>
              <a:rPr lang="en-US" dirty="0"/>
              <a:t>All of a transaction’s updates recorded in one I/O versus many.</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Applies changes to modified pages that were not saved to disk.</a:t>
            </a:r>
          </a:p>
          <a:p>
            <a:pPr lvl="1">
              <a:lnSpc>
                <a:spcPct val="120000"/>
              </a:lnSpc>
              <a:spcBef>
                <a:spcPts val="0"/>
              </a:spcBef>
              <a:spcAft>
                <a:spcPts val="300"/>
              </a:spcAft>
            </a:pPr>
            <a:r>
              <a:rPr lang="en-US" dirty="0"/>
              <a:t>Then resumes normal processing.</a:t>
            </a:r>
          </a:p>
        </p:txBody>
      </p:sp>
      <p:sp>
        <p:nvSpPr>
          <p:cNvPr id="14" name="TextBox 13"/>
          <p:cNvSpPr txBox="1"/>
          <p:nvPr/>
        </p:nvSpPr>
        <p:spPr>
          <a:xfrm>
            <a:off x="117994" y="663456"/>
            <a:ext cx="914400" cy="914400"/>
          </a:xfrm>
          <a:prstGeom prst="rect">
            <a:avLst/>
          </a:prstGeom>
          <a:noFill/>
        </p:spPr>
        <p:txBody>
          <a:bodyPr wrap="none" rtlCol="0">
            <a:noAutofit/>
          </a:bodyPr>
          <a:lstStyle/>
          <a:p>
            <a:pPr marL="457200" indent="-457200">
              <a:spcBef>
                <a:spcPts val="0"/>
              </a:spcBef>
              <a:spcAft>
                <a:spcPts val="0"/>
              </a:spcAft>
              <a:buClr>
                <a:schemeClr val="bg1"/>
              </a:buClr>
              <a:buFont typeface="+mj-lt"/>
              <a:buAutoNum type="arabicPeriod"/>
            </a:pPr>
            <a:r>
              <a:rPr lang="en-US" sz="1200" dirty="0">
                <a:latin typeface="+mn-lt"/>
              </a:rPr>
              <a:t>Begin</a:t>
            </a:r>
          </a:p>
          <a:p>
            <a:pPr marL="457200" indent="-457200">
              <a:spcBef>
                <a:spcPts val="0"/>
              </a:spcBef>
              <a:spcAft>
                <a:spcPts val="0"/>
              </a:spcAft>
              <a:buClr>
                <a:schemeClr val="bg1"/>
              </a:buClr>
              <a:buFont typeface="+mj-lt"/>
              <a:buAutoNum type="arabicPeriod"/>
            </a:pPr>
            <a:r>
              <a:rPr lang="en-US" sz="1200" dirty="0">
                <a:solidFill>
                  <a:srgbClr val="FF0000"/>
                </a:solidFill>
                <a:latin typeface="+mn-lt"/>
              </a:rPr>
              <a:t>Update A</a:t>
            </a:r>
          </a:p>
          <a:p>
            <a:pPr marL="457200" indent="-457200">
              <a:spcBef>
                <a:spcPts val="0"/>
              </a:spcBef>
              <a:spcAft>
                <a:spcPts val="0"/>
              </a:spcAft>
              <a:buClr>
                <a:schemeClr val="bg1"/>
              </a:buClr>
              <a:buFont typeface="+mj-lt"/>
              <a:buAutoNum type="arabicPeriod"/>
            </a:pPr>
            <a:r>
              <a:rPr lang="en-US" sz="1200" dirty="0">
                <a:solidFill>
                  <a:srgbClr val="FF0000"/>
                </a:solidFill>
                <a:latin typeface="+mn-lt"/>
              </a:rPr>
              <a:t>Update B</a:t>
            </a:r>
          </a:p>
          <a:p>
            <a:pPr marL="457200" indent="-457200">
              <a:spcBef>
                <a:spcPts val="0"/>
              </a:spcBef>
              <a:spcAft>
                <a:spcPts val="0"/>
              </a:spcAft>
              <a:buClr>
                <a:schemeClr val="bg1"/>
              </a:buClr>
              <a:buFont typeface="+mj-lt"/>
              <a:buAutoNum type="arabicPeriod"/>
            </a:pPr>
            <a:r>
              <a:rPr lang="en-US" sz="1200" dirty="0">
                <a:solidFill>
                  <a:srgbClr val="FF0000"/>
                </a:solidFill>
                <a:latin typeface="+mn-lt"/>
              </a:rPr>
              <a:t>Update C</a:t>
            </a:r>
          </a:p>
          <a:p>
            <a:pPr marL="457200" indent="-457200">
              <a:spcBef>
                <a:spcPts val="0"/>
              </a:spcBef>
              <a:spcAft>
                <a:spcPts val="0"/>
              </a:spcAft>
              <a:buClr>
                <a:schemeClr val="bg1"/>
              </a:buClr>
              <a:buFont typeface="+mj-lt"/>
              <a:buAutoNum type="arabicPeriod"/>
            </a:pPr>
            <a:r>
              <a:rPr lang="en-US" sz="1200" dirty="0">
                <a:latin typeface="+mn-lt"/>
              </a:rPr>
              <a:t>Commit (REQ)</a:t>
            </a:r>
          </a:p>
          <a:p>
            <a:pPr marL="457200" indent="-457200">
              <a:spcBef>
                <a:spcPts val="0"/>
              </a:spcBef>
              <a:spcAft>
                <a:spcPts val="0"/>
              </a:spcAft>
              <a:buClr>
                <a:schemeClr val="bg1"/>
              </a:buClr>
              <a:buFont typeface="+mj-lt"/>
              <a:buAutoNum type="arabicPeriod"/>
            </a:pPr>
            <a:r>
              <a:rPr lang="en-US" sz="1200" dirty="0">
                <a:solidFill>
                  <a:srgbClr val="0070C0"/>
                </a:solidFill>
                <a:latin typeface="+mn-lt"/>
              </a:rPr>
              <a:t>Force to disk</a:t>
            </a:r>
          </a:p>
          <a:p>
            <a:pPr marL="457200" indent="-457200">
              <a:spcBef>
                <a:spcPts val="0"/>
              </a:spcBef>
              <a:spcAft>
                <a:spcPts val="0"/>
              </a:spcAft>
              <a:buClr>
                <a:schemeClr val="bg1"/>
              </a:buClr>
              <a:buFont typeface="+mj-lt"/>
              <a:buAutoNum type="arabicPeriod"/>
            </a:pPr>
            <a:r>
              <a:rPr lang="en-US" sz="1200" dirty="0">
                <a:latin typeface="+mn-lt"/>
              </a:rPr>
              <a:t>Commit (RSP)</a:t>
            </a:r>
          </a:p>
          <a:p>
            <a:pPr marL="457200" indent="-457200">
              <a:spcBef>
                <a:spcPts val="0"/>
              </a:spcBef>
              <a:spcAft>
                <a:spcPts val="0"/>
              </a:spcAft>
              <a:buClr>
                <a:schemeClr val="bg1"/>
              </a:buClr>
              <a:buAutoNum type="arabicParenBoth"/>
            </a:pPr>
            <a:endParaRPr lang="en-US" sz="1200" dirty="0" err="1">
              <a:latin typeface="+mn-lt"/>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algn="ctr">
              <a:lnSpc>
                <a:spcPct val="90000"/>
              </a:lnSpc>
              <a:spcBef>
                <a:spcPts val="600"/>
              </a:spcBef>
              <a:spcAft>
                <a:spcPts val="0"/>
              </a:spcAft>
            </a:pPr>
            <a:r>
              <a:rPr lang="en-US" sz="1400">
                <a:solidFill>
                  <a:srgbClr val="7030A0"/>
                </a:solidFill>
                <a:latin typeface="+mn-lt"/>
              </a:rPr>
              <a:t>Log</a:t>
            </a:r>
            <a:endParaRPr lang="en-US" sz="1400" dirty="0">
              <a:solidFill>
                <a:srgbClr val="7030A0"/>
              </a:solidFill>
              <a:latin typeface="+mn-lt"/>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10583"/>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90550"/>
            <a:ext cx="4086476" cy="3924693"/>
          </a:xfrm>
        </p:spPr>
        <p:txBody>
          <a:bodyPr>
            <a:normAutofit fontScale="77500" lnSpcReduction="20000"/>
          </a:bodyPr>
          <a:lstStyle/>
          <a:p>
            <a:pPr marL="0" indent="0">
              <a:lnSpc>
                <a:spcPct val="120000"/>
              </a:lnSpc>
              <a:spcBef>
                <a:spcPts val="0"/>
              </a:spcBef>
              <a:spcAft>
                <a:spcPts val="300"/>
              </a:spcAft>
              <a:buNone/>
            </a:pPr>
            <a:r>
              <a:rPr lang="en-US" sz="2000" dirty="0"/>
              <a:t>DBMS (Undo processing)</a:t>
            </a:r>
          </a:p>
          <a:p>
            <a:pPr>
              <a:lnSpc>
                <a:spcPct val="120000"/>
              </a:lnSpc>
              <a:spcBef>
                <a:spcPts val="0"/>
              </a:spcBef>
              <a:spcAft>
                <a:spcPts val="300"/>
              </a:spcAft>
            </a:pPr>
            <a:r>
              <a:rPr lang="en-US" dirty="0"/>
              <a:t>Enable steal policy to improve cache performance by</a:t>
            </a:r>
          </a:p>
          <a:p>
            <a:pPr lvl="1">
              <a:lnSpc>
                <a:spcPct val="120000"/>
              </a:lnSpc>
              <a:spcBef>
                <a:spcPts val="0"/>
              </a:spcBef>
              <a:spcAft>
                <a:spcPts val="300"/>
              </a:spcAft>
            </a:pPr>
            <a:r>
              <a:rPr lang="en-US" dirty="0"/>
              <a:t>Avoiding lots of pinned pages</a:t>
            </a:r>
          </a:p>
          <a:p>
            <a:pPr lvl="1">
              <a:lnSpc>
                <a:spcPct val="120000"/>
              </a:lnSpc>
              <a:spcBef>
                <a:spcPts val="0"/>
              </a:spcBef>
              <a:spcAft>
                <a:spcPts val="300"/>
              </a:spcAft>
            </a:pPr>
            <a:r>
              <a:rPr lang="en-US" dirty="0"/>
              <a:t>Unlikely to be reused soon.</a:t>
            </a:r>
          </a:p>
          <a:p>
            <a:pPr>
              <a:lnSpc>
                <a:spcPct val="120000"/>
              </a:lnSpc>
              <a:spcBef>
                <a:spcPts val="0"/>
              </a:spcBef>
              <a:spcAft>
                <a:spcPts val="300"/>
              </a:spcAft>
            </a:pPr>
            <a:r>
              <a:rPr lang="en-US" dirty="0"/>
              <a:t>Before stealing</a:t>
            </a:r>
          </a:p>
          <a:p>
            <a:pPr lvl="1">
              <a:lnSpc>
                <a:spcPct val="120000"/>
              </a:lnSpc>
              <a:spcBef>
                <a:spcPts val="0"/>
              </a:spcBef>
              <a:spcAft>
                <a:spcPts val="300"/>
              </a:spcAft>
            </a:pPr>
            <a:r>
              <a:rPr lang="en-US" dirty="0"/>
              <a:t>Force log record to disk.</a:t>
            </a:r>
          </a:p>
          <a:p>
            <a:pPr lvl="1">
              <a:lnSpc>
                <a:spcPct val="120000"/>
              </a:lnSpc>
              <a:spcBef>
                <a:spcPts val="0"/>
              </a:spcBef>
              <a:spcAft>
                <a:spcPts val="300"/>
              </a:spcAft>
            </a:pPr>
            <a:r>
              <a:rPr lang="en-US" dirty="0"/>
              <a:t>Update log entry has data record</a:t>
            </a:r>
          </a:p>
          <a:p>
            <a:pPr lvl="2">
              <a:lnSpc>
                <a:spcPct val="120000"/>
              </a:lnSpc>
              <a:spcBef>
                <a:spcPts val="0"/>
              </a:spcBef>
              <a:spcAft>
                <a:spcPts val="300"/>
              </a:spcAft>
            </a:pPr>
            <a:r>
              <a:rPr lang="en-US" dirty="0"/>
              <a:t>Before image</a:t>
            </a:r>
          </a:p>
          <a:p>
            <a:pPr lvl="2">
              <a:lnSpc>
                <a:spcPct val="120000"/>
              </a:lnSpc>
              <a:spcBef>
                <a:spcPts val="0"/>
              </a:spcBef>
              <a:spcAft>
                <a:spcPts val="300"/>
              </a:spcAft>
            </a:pPr>
            <a:r>
              <a:rPr lang="en-US" dirty="0"/>
              <a:t>After image</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Undoes changes to</a:t>
            </a:r>
          </a:p>
          <a:p>
            <a:pPr lvl="2">
              <a:lnSpc>
                <a:spcPct val="120000"/>
              </a:lnSpc>
              <a:spcBef>
                <a:spcPts val="0"/>
              </a:spcBef>
              <a:spcAft>
                <a:spcPts val="300"/>
              </a:spcAft>
            </a:pPr>
            <a:r>
              <a:rPr lang="en-US" dirty="0"/>
              <a:t>modified pages, uncommitted pages</a:t>
            </a:r>
          </a:p>
          <a:p>
            <a:pPr lvl="2">
              <a:lnSpc>
                <a:spcPct val="120000"/>
              </a:lnSpc>
              <a:spcBef>
                <a:spcPts val="0"/>
              </a:spcBef>
              <a:spcAft>
                <a:spcPts val="300"/>
              </a:spcAft>
            </a:pPr>
            <a:r>
              <a:rPr lang="en-US" dirty="0"/>
              <a:t>That were saved to disk.</a:t>
            </a:r>
          </a:p>
          <a:p>
            <a:pPr lvl="1">
              <a:lnSpc>
                <a:spcPct val="120000"/>
              </a:lnSpc>
              <a:spcBef>
                <a:spcPts val="0"/>
              </a:spcBef>
              <a:spcAft>
                <a:spcPts val="300"/>
              </a:spcAft>
            </a:pPr>
            <a:r>
              <a:rPr lang="en-US" dirty="0"/>
              <a:t>Then resumes normal processing.</a:t>
            </a:r>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sz="1800">
              <a:solidFill>
                <a:srgbClr val="005400"/>
              </a:solidFill>
              <a:latin typeface="Times New Roman" charset="0"/>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3365FB"/>
                </a:solidFill>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3365FB"/>
                </a:solidFill>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438E00"/>
                </a:solidFill>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500" b="1">
                <a:solidFill>
                  <a:srgbClr val="438E00"/>
                </a:solidFill>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endParaRPr lang="en-US" sz="1800">
              <a:solidFill>
                <a:srgbClr val="005400"/>
              </a:solidFill>
              <a:latin typeface="Times New Roman" charset="0"/>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endParaRPr lang="en-US" sz="1800">
              <a:solidFill>
                <a:srgbClr val="005400"/>
              </a:solidFill>
              <a:latin typeface="Times New Roman" charset="0"/>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800" b="1">
                <a:solidFill>
                  <a:srgbClr val="FC0128"/>
                </a:solidFill>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algn="ctr" eaLnBrk="0" hangingPunct="0"/>
            <a:endParaRPr lang="en-US" sz="1800">
              <a:solidFill>
                <a:srgbClr val="005400"/>
              </a:solidFill>
              <a:latin typeface="Times New Roman" charset="0"/>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eaLnBrk="0" hangingPunct="0"/>
            <a:r>
              <a:rPr lang="en-US" altLang="en-US" sz="1800" b="1">
                <a:solidFill>
                  <a:srgbClr val="000000"/>
                </a:solidFill>
              </a:rPr>
              <a:t>Desired</a:t>
            </a:r>
          </a:p>
        </p:txBody>
      </p:sp>
      <p:sp>
        <p:nvSpPr>
          <p:cNvPr id="47" name="Content Placeholder 4"/>
          <p:cNvSpPr txBox="1">
            <a:spLocks/>
          </p:cNvSpPr>
          <p:nvPr/>
        </p:nvSpPr>
        <p:spPr bwMode="auto">
          <a:xfrm>
            <a:off x="206256" y="666893"/>
            <a:ext cx="4228240" cy="1891665"/>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a:lnSpc>
                <a:spcPct val="120000"/>
              </a:lnSpc>
              <a:spcBef>
                <a:spcPts val="0"/>
              </a:spcBef>
            </a:pPr>
            <a:r>
              <a:rPr lang="en-US" altLang="en-US" kern="0" dirty="0">
                <a:solidFill>
                  <a:srgbClr val="444444"/>
                </a:solidFill>
              </a:rPr>
              <a:t>Force </a:t>
            </a:r>
            <a:r>
              <a:rPr lang="en-US" altLang="en-US" kern="0" dirty="0"/>
              <a:t>every write to disk?</a:t>
            </a:r>
          </a:p>
          <a:p>
            <a:pPr lvl="1">
              <a:lnSpc>
                <a:spcPct val="120000"/>
              </a:lnSpc>
              <a:spcBef>
                <a:spcPts val="0"/>
              </a:spcBef>
            </a:pPr>
            <a:r>
              <a:rPr lang="en-US" altLang="en-US" kern="0" dirty="0"/>
              <a:t>Poor response time.</a:t>
            </a:r>
          </a:p>
          <a:p>
            <a:pPr lvl="1">
              <a:lnSpc>
                <a:spcPct val="120000"/>
              </a:lnSpc>
              <a:spcBef>
                <a:spcPts val="0"/>
              </a:spcBef>
            </a:pPr>
            <a:r>
              <a:rPr lang="en-US" altLang="en-US" kern="0" dirty="0"/>
              <a:t>But provides durability.</a:t>
            </a:r>
            <a:br>
              <a:rPr lang="en-US" altLang="en-US" kern="0" dirty="0"/>
            </a:br>
            <a:endParaRPr lang="en-US" altLang="en-US" kern="0" dirty="0"/>
          </a:p>
          <a:p>
            <a:pPr>
              <a:lnSpc>
                <a:spcPct val="120000"/>
              </a:lnSpc>
              <a:spcBef>
                <a:spcPts val="0"/>
              </a:spcBef>
            </a:pPr>
            <a:r>
              <a:rPr lang="en-US" altLang="en-US" kern="0" dirty="0">
                <a:solidFill>
                  <a:srgbClr val="444444"/>
                </a:solidFill>
              </a:rPr>
              <a:t>Steal </a:t>
            </a:r>
            <a:r>
              <a:rPr lang="en-US" altLang="en-US" kern="0" dirty="0"/>
              <a:t>buffer-pool frames from</a:t>
            </a:r>
            <a:br>
              <a:rPr lang="en-US" altLang="en-US" kern="0" dirty="0"/>
            </a:br>
            <a:r>
              <a:rPr lang="en-US" altLang="en-US" kern="0" dirty="0"/>
              <a:t>uncommitted transactions?</a:t>
            </a:r>
          </a:p>
          <a:p>
            <a:pPr lvl="1">
              <a:lnSpc>
                <a:spcPct val="120000"/>
              </a:lnSpc>
              <a:spcBef>
                <a:spcPts val="0"/>
              </a:spcBef>
            </a:pPr>
            <a:r>
              <a:rPr lang="en-US" altLang="en-US" kern="0" dirty="0"/>
              <a:t>If not, poor performance/caching performance</a:t>
            </a:r>
          </a:p>
          <a:p>
            <a:pPr lvl="1">
              <a:lnSpc>
                <a:spcPct val="120000"/>
              </a:lnSpc>
              <a:spcBef>
                <a:spcPts val="0"/>
              </a:spcBef>
            </a:pPr>
            <a:r>
              <a:rPr lang="en-US" altLang="en-US" kern="0" dirty="0"/>
              <a:t>If yes, how can we ensure atomicity?</a:t>
            </a:r>
            <a:br>
              <a:rPr lang="en-US" altLang="en-US" kern="0" dirty="0"/>
            </a:br>
            <a:r>
              <a:rPr lang="en-US" altLang="en-US" kern="0" dirty="0"/>
              <a:t>Uncommitted updates on disk</a:t>
            </a:r>
          </a:p>
        </p:txBody>
      </p:sp>
    </p:spTree>
    <p:extLst>
      <p:ext uri="{BB962C8B-B14F-4D97-AF65-F5344CB8AC3E}">
        <p14:creationId xmlns:p14="http://schemas.microsoft.com/office/powerpoint/2010/main" val="135364452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ARIES Algorithm = </a:t>
            </a:r>
            <a:br>
              <a:rPr lang="en-US" dirty="0"/>
            </a:br>
            <a:r>
              <a:rPr lang="en-US" sz="2000" dirty="0">
                <a:solidFill>
                  <a:schemeClr val="tx1"/>
                </a:solidFill>
              </a:rPr>
              <a:t>Algorithms for Recovery and Isolation Exploiting Semantics</a:t>
            </a:r>
            <a:br>
              <a:rPr lang="en-US" dirty="0">
                <a:solidFill>
                  <a:schemeClr val="tx1"/>
                </a:solidFill>
              </a:rPr>
            </a:br>
            <a:endParaRPr lang="en-US" dirty="0">
              <a:solidFill>
                <a:schemeClr val="tx1"/>
              </a:solidFill>
            </a:endParaRPr>
          </a:p>
        </p:txBody>
      </p:sp>
      <p:sp>
        <p:nvSpPr>
          <p:cNvPr id="3" name="Content Placeholder 2"/>
          <p:cNvSpPr>
            <a:spLocks noGrp="1"/>
          </p:cNvSpPr>
          <p:nvPr>
            <p:ph sz="half" idx="1"/>
          </p:nvPr>
        </p:nvSpPr>
        <p:spPr/>
        <p:txBody>
          <a:bodyPr>
            <a:normAutofit/>
          </a:bodyPr>
          <a:lstStyle/>
          <a:p>
            <a:pPr marL="0" indent="0">
              <a:buNone/>
            </a:pPr>
            <a:r>
              <a:rPr lang="en-US" dirty="0"/>
              <a:t>ARIES recovery involves three passes</a:t>
            </a:r>
          </a:p>
          <a:p>
            <a:pPr marL="342900" indent="-342900">
              <a:buFont typeface="+mj-lt"/>
              <a:buAutoNum type="arabicPeriod"/>
            </a:pPr>
            <a:r>
              <a:rPr lang="en-US" sz="1700" dirty="0"/>
              <a:t>Analysis pass: </a:t>
            </a:r>
          </a:p>
          <a:p>
            <a:pPr lvl="1"/>
            <a:r>
              <a:rPr lang="en-US" sz="1500" dirty="0"/>
              <a:t>Determine which transactions to undo</a:t>
            </a:r>
          </a:p>
          <a:p>
            <a:pPr lvl="1"/>
            <a:r>
              <a:rPr lang="en-US" sz="1500" dirty="0"/>
              <a:t>Determine which pages were dirty (disk version not up to date) at time of </a:t>
            </a:r>
          </a:p>
          <a:p>
            <a:pPr lvl="1"/>
            <a:r>
              <a:rPr lang="en-US" sz="1500" dirty="0" err="1"/>
              <a:t>RedoLSN</a:t>
            </a:r>
            <a:r>
              <a:rPr lang="en-US" sz="1500" dirty="0"/>
              <a:t>: LSN from which redo should start</a:t>
            </a:r>
          </a:p>
          <a:p>
            <a:pPr marL="342900" indent="-342900">
              <a:buFont typeface="+mj-lt"/>
              <a:buAutoNum type="arabicPeriod"/>
            </a:pPr>
            <a:r>
              <a:rPr lang="en-US" sz="1700" dirty="0"/>
              <a:t>Redo pass:</a:t>
            </a:r>
          </a:p>
          <a:p>
            <a:pPr lvl="1"/>
            <a:r>
              <a:rPr lang="en-US" sz="1500" dirty="0"/>
              <a:t>Repeats history, redoing all actions from </a:t>
            </a:r>
            <a:r>
              <a:rPr lang="en-US" sz="1500" dirty="0" err="1"/>
              <a:t>RedoLSN</a:t>
            </a:r>
            <a:br>
              <a:rPr lang="en-US" sz="1500" dirty="0"/>
            </a:br>
            <a:r>
              <a:rPr lang="en-US" sz="1500" dirty="0"/>
              <a:t>(updated committed but not written changes to pages)</a:t>
            </a:r>
          </a:p>
          <a:p>
            <a:pPr lvl="1"/>
            <a:r>
              <a:rPr lang="en-US" sz="1500" dirty="0" err="1"/>
              <a:t>RecLSN</a:t>
            </a:r>
            <a:r>
              <a:rPr lang="en-US" sz="1500" dirty="0"/>
              <a:t> and </a:t>
            </a:r>
            <a:r>
              <a:rPr lang="en-US" sz="1500" dirty="0" err="1"/>
              <a:t>PageLSNs</a:t>
            </a:r>
            <a:r>
              <a:rPr lang="en-US" sz="1500" dirty="0"/>
              <a:t> are used to avoid redoing actions already reflected on page </a:t>
            </a:r>
          </a:p>
          <a:p>
            <a:pPr marL="342900" indent="-342900">
              <a:buFont typeface="+mj-lt"/>
              <a:buAutoNum type="arabicPeriod"/>
            </a:pPr>
            <a:r>
              <a:rPr lang="en-US" sz="1700" dirty="0"/>
              <a:t>Undo pass:</a:t>
            </a:r>
          </a:p>
          <a:p>
            <a:pPr lvl="1"/>
            <a:r>
              <a:rPr lang="en-US" sz="1500" dirty="0"/>
              <a:t>Rolls back all incomplete transactions (with uncommitted pages written to disk).</a:t>
            </a:r>
          </a:p>
          <a:p>
            <a:pPr lvl="1"/>
            <a:r>
              <a:rPr lang="en-US" sz="1500" dirty="0"/>
              <a:t>Transactions whose abort was complete earlier are not undone</a:t>
            </a:r>
          </a:p>
        </p:txBody>
      </p:sp>
    </p:spTree>
    <p:extLst>
      <p:ext uri="{BB962C8B-B14F-4D97-AF65-F5344CB8AC3E}">
        <p14:creationId xmlns:p14="http://schemas.microsoft.com/office/powerpoint/2010/main" val="26174174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Durability</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16</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152399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Durability</a:t>
            </a:r>
          </a:p>
        </p:txBody>
      </p:sp>
      <p:sp>
        <p:nvSpPr>
          <p:cNvPr id="3" name="Content Placeholder 2"/>
          <p:cNvSpPr>
            <a:spLocks noGrp="1"/>
          </p:cNvSpPr>
          <p:nvPr>
            <p:ph sz="half" idx="1"/>
          </p:nvPr>
        </p:nvSpPr>
        <p:spPr/>
        <p:txBody>
          <a:bodyPr/>
          <a:lstStyle/>
          <a:p>
            <a:r>
              <a:rPr lang="en-US" dirty="0"/>
              <a:t>Write changes to disk trivially achieves durability.</a:t>
            </a:r>
          </a:p>
          <a:p>
            <a:r>
              <a:rPr lang="en-US" dirty="0"/>
              <a:t>DBMS engine uses write-ahead-logging to</a:t>
            </a:r>
          </a:p>
          <a:p>
            <a:pPr lvl="1"/>
            <a:r>
              <a:rPr lang="en-US" dirty="0"/>
              <a:t>Achieve durability</a:t>
            </a:r>
          </a:p>
          <a:p>
            <a:pPr lvl="1"/>
            <a:r>
              <a:rPr lang="en-US" dirty="0"/>
              <a:t>But with better performance through more efficient caching and I/O.</a:t>
            </a:r>
          </a:p>
          <a:p>
            <a:r>
              <a:rPr lang="en-US" dirty="0"/>
              <a:t>Well, disks fail. How is that durable.</a:t>
            </a:r>
          </a:p>
          <a:p>
            <a:pPr lvl="1"/>
            <a:r>
              <a:rPr lang="en-US" dirty="0"/>
              <a:t>RAID and other solutions.</a:t>
            </a:r>
          </a:p>
          <a:p>
            <a:pPr lvl="1"/>
            <a:r>
              <a:rPr lang="en-US" dirty="0"/>
              <a:t>Disk subsystems, including entire RAID device, fail </a:t>
            </a:r>
            <a:r>
              <a:rPr lang="en-US" dirty="0">
                <a:sym typeface="Wingdings"/>
              </a:rPr>
              <a:t></a:t>
            </a:r>
          </a:p>
          <a:p>
            <a:pPr lvl="2"/>
            <a:r>
              <a:rPr lang="en-US" dirty="0">
                <a:sym typeface="Wingdings"/>
              </a:rPr>
              <a:t>Duplex writes</a:t>
            </a:r>
          </a:p>
          <a:p>
            <a:pPr lvl="2"/>
            <a:r>
              <a:rPr lang="en-US" dirty="0">
                <a:sym typeface="Wingdings"/>
              </a:rPr>
              <a:t>To independent disk subsystems.</a:t>
            </a:r>
          </a:p>
          <a:p>
            <a:r>
              <a:rPr lang="en-US" dirty="0">
                <a:sym typeface="Wingdings"/>
              </a:rPr>
              <a:t>Well, there are earthquakes, floods, etc.</a:t>
            </a:r>
            <a:r>
              <a:rPr lang="en-US" dirty="0"/>
              <a:t> </a:t>
            </a:r>
          </a:p>
        </p:txBody>
      </p:sp>
    </p:spTree>
    <p:extLst>
      <p:ext uri="{BB962C8B-B14F-4D97-AF65-F5344CB8AC3E}">
        <p14:creationId xmlns:p14="http://schemas.microsoft.com/office/powerpoint/2010/main" val="757783626"/>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and Replication</a:t>
            </a:r>
          </a:p>
        </p:txBody>
      </p:sp>
      <p:sp>
        <p:nvSpPr>
          <p:cNvPr id="7" name="Content Placeholder 6"/>
          <p:cNvSpPr>
            <a:spLocks noGrp="1"/>
          </p:cNvSpPr>
          <p:nvPr>
            <p:ph sz="half" idx="1"/>
          </p:nvPr>
        </p:nvSpPr>
        <p:spPr>
          <a:xfrm>
            <a:off x="76200" y="666750"/>
            <a:ext cx="5334000" cy="3848494"/>
          </a:xfrm>
        </p:spPr>
        <p:txBody>
          <a:bodyPr>
            <a:normAutofit fontScale="85000" lnSpcReduction="1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pic>
        <p:nvPicPr>
          <p:cNvPr id="5" name="Picture 4"/>
          <p:cNvPicPr>
            <a:picLocks noChangeAspect="1"/>
          </p:cNvPicPr>
          <p:nvPr/>
        </p:nvPicPr>
        <p:blipFill>
          <a:blip r:embed="rId2"/>
          <a:stretch>
            <a:fillRect/>
          </a:stretch>
        </p:blipFill>
        <p:spPr>
          <a:xfrm>
            <a:off x="5457822" y="88067"/>
            <a:ext cx="3448050" cy="2215228"/>
          </a:xfrm>
          <a:prstGeom prst="rect">
            <a:avLst/>
          </a:prstGeom>
        </p:spPr>
      </p:pic>
      <p:pic>
        <p:nvPicPr>
          <p:cNvPr id="6" name="Picture 5"/>
          <p:cNvPicPr>
            <a:picLocks noChangeAspect="1"/>
          </p:cNvPicPr>
          <p:nvPr/>
        </p:nvPicPr>
        <p:blipFill>
          <a:blip r:embed="rId3"/>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49137547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Isolation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19</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36996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br>
              <a:rPr lang="en-US" altLang="en-US" dirty="0"/>
            </a:br>
            <a:r>
              <a:rPr lang="en-US" altLang="en-US" sz="2000" dirty="0">
                <a:solidFill>
                  <a:schemeClr val="tx1"/>
                </a:solidFill>
              </a:rPr>
              <a:t>(http://</a:t>
            </a:r>
            <a:r>
              <a:rPr lang="en-US" altLang="en-US" sz="2000" dirty="0" err="1">
                <a:solidFill>
                  <a:schemeClr val="tx1"/>
                </a:solidFill>
              </a:rPr>
              <a:t>slideplayer.com</a:t>
            </a:r>
            <a:r>
              <a:rPr lang="en-US" altLang="en-US" sz="2000" dirty="0">
                <a:solidFill>
                  <a:schemeClr val="tx1"/>
                </a:solidFill>
              </a:rPr>
              <a:t>/slide/9307681)</a:t>
            </a:r>
            <a:r>
              <a:rPr lang="en-US" altLang="en-US" sz="2000" dirty="0"/>
              <a:t>/)</a:t>
            </a:r>
            <a:endParaRPr lang="en-US" altLang="en-US" dirty="0"/>
          </a:p>
        </p:txBody>
      </p:sp>
      <p:graphicFrame>
        <p:nvGraphicFramePr>
          <p:cNvPr id="4" name="Diagram 3"/>
          <p:cNvGraphicFramePr/>
          <p:nvPr>
            <p:extLst>
              <p:ext uri="{D42A27DB-BD31-4B8C-83A1-F6EECF244321}">
                <p14:modId xmlns:p14="http://schemas.microsoft.com/office/powerpoint/2010/main" val="243023081"/>
              </p:ext>
            </p:extLst>
          </p:nvPr>
        </p:nvGraphicFramePr>
        <p:xfrm>
          <a:off x="455502" y="814511"/>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1781745"/>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Locking and Concurrency</a:t>
            </a:r>
          </a:p>
        </p:txBody>
      </p:sp>
      <p:sp>
        <p:nvSpPr>
          <p:cNvPr id="3" name="Content Placeholder 2"/>
          <p:cNvSpPr>
            <a:spLocks noGrp="1"/>
          </p:cNvSpPr>
          <p:nvPr>
            <p:ph sz="half" idx="1"/>
          </p:nvPr>
        </p:nvSpPr>
        <p:spPr>
          <a:xfrm>
            <a:off x="120703" y="590550"/>
            <a:ext cx="8495740" cy="3962400"/>
          </a:xfrm>
        </p:spPr>
        <p:txBody>
          <a:bodyPr>
            <a:normAutofit/>
          </a:bodyPr>
          <a:lstStyle/>
          <a:p>
            <a:pPr>
              <a:spcBef>
                <a:spcPts val="0"/>
              </a:spcBef>
              <a:spcAft>
                <a:spcPts val="300"/>
              </a:spcAft>
            </a:pPr>
            <a:r>
              <a:rPr lang="en-US" dirty="0"/>
              <a:t>Application code requires a “processor/CPU” to execute.</a:t>
            </a:r>
          </a:p>
          <a:p>
            <a:pPr>
              <a:spcBef>
                <a:spcPts val="0"/>
              </a:spcBef>
              <a:spcAft>
                <a:spcPts val="300"/>
              </a:spcAft>
            </a:pPr>
            <a:r>
              <a:rPr lang="en-US" dirty="0"/>
              <a:t>The operating system (or execution server) allocates the CPU to a program/subprogram that is ”ready to run,” e.g.</a:t>
            </a:r>
          </a:p>
          <a:p>
            <a:pPr lvl="1">
              <a:spcBef>
                <a:spcPts val="0"/>
              </a:spcBef>
              <a:spcAft>
                <a:spcPts val="300"/>
              </a:spcAft>
            </a:pPr>
            <a:r>
              <a:rPr lang="en-US" dirty="0"/>
              <a:t>Not waiting for an I/O to complete.</a:t>
            </a:r>
          </a:p>
          <a:p>
            <a:pPr lvl="1">
              <a:spcBef>
                <a:spcPts val="0"/>
              </a:spcBef>
              <a:spcAft>
                <a:spcPts val="300"/>
              </a:spcAft>
            </a:pPr>
            <a:r>
              <a:rPr lang="en-US" dirty="0"/>
              <a:t>Not waiting for user input.</a:t>
            </a:r>
          </a:p>
          <a:p>
            <a:pPr lvl="1">
              <a:spcBef>
                <a:spcPts val="0"/>
              </a:spcBef>
              <a:spcAft>
                <a:spcPts val="300"/>
              </a:spcAft>
            </a:pPr>
            <a:r>
              <a:rPr lang="en-US" dirty="0"/>
              <a:t>etc.</a:t>
            </a:r>
          </a:p>
          <a:p>
            <a:pPr>
              <a:spcBef>
                <a:spcPts val="0"/>
              </a:spcBef>
              <a:spcAft>
                <a:spcPts val="300"/>
              </a:spcAft>
            </a:pPr>
            <a:r>
              <a:rPr lang="en-US" dirty="0"/>
              <a:t>The operating system suspends a program and reassigns a CPU when the application performs a blocking operation, e.g.</a:t>
            </a:r>
          </a:p>
          <a:p>
            <a:pPr lvl="1">
              <a:spcBef>
                <a:spcPts val="0"/>
              </a:spcBef>
              <a:spcAft>
                <a:spcPts val="300"/>
              </a:spcAft>
            </a:pPr>
            <a:r>
              <a:rPr lang="en-US" dirty="0"/>
              <a:t>Make a remote function call.</a:t>
            </a:r>
          </a:p>
          <a:p>
            <a:pPr lvl="1">
              <a:spcBef>
                <a:spcPts val="0"/>
              </a:spcBef>
              <a:spcAft>
                <a:spcPts val="300"/>
              </a:spcAft>
            </a:pPr>
            <a:r>
              <a:rPr lang="en-US" dirty="0"/>
              <a:t>A disk I/O is necessary.</a:t>
            </a:r>
          </a:p>
          <a:p>
            <a:pPr lvl="1">
              <a:spcBef>
                <a:spcPts val="0"/>
              </a:spcBef>
              <a:spcAft>
                <a:spcPts val="300"/>
              </a:spcAft>
            </a:pPr>
            <a:r>
              <a:rPr lang="en-US" dirty="0"/>
              <a:t>The program must wait for a physical or logical resource, e.g. “a lock.”</a:t>
            </a:r>
          </a:p>
          <a:p>
            <a:pPr>
              <a:spcBef>
                <a:spcPts val="0"/>
              </a:spcBef>
              <a:spcAft>
                <a:spcPts val="300"/>
              </a:spcAft>
            </a:pPr>
            <a:r>
              <a:rPr lang="en-US" dirty="0"/>
              <a:t>Acquiring a database lock is (potentially) a </a:t>
            </a:r>
            <a:r>
              <a:rPr lang="en-US" i="1" dirty="0"/>
              <a:t>blocking operation</a:t>
            </a:r>
            <a:r>
              <a:rPr lang="en-US" dirty="0"/>
              <a:t> that suspends the application until the lock request is satisfied. </a:t>
            </a:r>
          </a:p>
        </p:txBody>
      </p:sp>
    </p:spTree>
    <p:extLst>
      <p:ext uri="{BB962C8B-B14F-4D97-AF65-F5344CB8AC3E}">
        <p14:creationId xmlns:p14="http://schemas.microsoft.com/office/powerpoint/2010/main" val="336541974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0" y="514350"/>
            <a:ext cx="4487608" cy="2753759"/>
          </a:xfrm>
          <a:prstGeom prst="rect">
            <a:avLst/>
          </a:prstGeom>
        </p:spPr>
      </p:pic>
      <p:sp>
        <p:nvSpPr>
          <p:cNvPr id="2" name="Title 1"/>
          <p:cNvSpPr>
            <a:spLocks noGrp="1"/>
          </p:cNvSpPr>
          <p:nvPr>
            <p:ph type="title"/>
          </p:nvPr>
        </p:nvSpPr>
        <p:spPr/>
        <p:txBody>
          <a:bodyPr/>
          <a:lstStyle/>
          <a:p>
            <a:r>
              <a:rPr lang="en-US" dirty="0"/>
              <a:t>Multitasking</a:t>
            </a:r>
          </a:p>
        </p:txBody>
      </p:sp>
      <p:sp>
        <p:nvSpPr>
          <p:cNvPr id="3" name="Content Placeholder 2"/>
          <p:cNvSpPr>
            <a:spLocks noGrp="1"/>
          </p:cNvSpPr>
          <p:nvPr>
            <p:ph sz="half" idx="1"/>
          </p:nvPr>
        </p:nvSpPr>
        <p:spPr>
          <a:xfrm>
            <a:off x="228600" y="673548"/>
            <a:ext cx="4419600" cy="3955603"/>
          </a:xfrm>
        </p:spPr>
        <p:txBody>
          <a:bodyPr>
            <a:normAutofit fontScale="77500" lnSpcReduction="20000"/>
          </a:bodyPr>
          <a:lstStyle/>
          <a:p>
            <a:pPr marL="0" indent="0">
              <a:lnSpc>
                <a:spcPct val="120000"/>
              </a:lnSpc>
              <a:spcBef>
                <a:spcPts val="0"/>
              </a:spcBef>
              <a:buNone/>
            </a:pPr>
            <a:r>
              <a:rPr lang="en-US" dirty="0"/>
              <a:t>In </a:t>
            </a:r>
            <a:r>
              <a:rPr lang="en-US" dirty="0">
                <a:hlinkClick r:id="rId3" tooltip="Computing"/>
              </a:rPr>
              <a:t>computing</a:t>
            </a:r>
            <a:r>
              <a:rPr lang="en-US" dirty="0"/>
              <a:t>, </a:t>
            </a:r>
            <a:r>
              <a:rPr lang="en-US" b="1" dirty="0"/>
              <a:t>multitasking</a:t>
            </a:r>
            <a:r>
              <a:rPr lang="en-US" dirty="0"/>
              <a:t> is the </a:t>
            </a:r>
            <a:r>
              <a:rPr lang="en-US" dirty="0">
                <a:hlinkClick r:id="rId4" tooltip="Concurrent computing"/>
              </a:rPr>
              <a:t>concurrent</a:t>
            </a:r>
            <a:r>
              <a:rPr lang="en-US" dirty="0"/>
              <a:t> execution of multiple tasks (also known as </a:t>
            </a:r>
            <a:r>
              <a:rPr lang="en-US" dirty="0">
                <a:hlinkClick r:id="rId5" tooltip="Process (computing)"/>
              </a:rPr>
              <a:t>processes</a:t>
            </a:r>
            <a:r>
              <a:rPr lang="en-US" dirty="0"/>
              <a:t>) over a certain period of time. New tasks can interrupt already started ones before they finish, instead of waiting for them to end. As a result, a computer executes segments of multiple tasks in an interleaved manner, while the tasks share common processing resources such as </a:t>
            </a:r>
            <a:r>
              <a:rPr lang="en-US" dirty="0">
                <a:hlinkClick r:id="rId6" tooltip="Central processing unit"/>
              </a:rPr>
              <a:t>central processing units</a:t>
            </a:r>
            <a:r>
              <a:rPr lang="en-US" dirty="0"/>
              <a:t> (CPUs) and </a:t>
            </a:r>
            <a:r>
              <a:rPr lang="en-US" dirty="0">
                <a:hlinkClick r:id="rId7" tooltip="Main memory"/>
              </a:rPr>
              <a:t>main memory</a:t>
            </a:r>
            <a:r>
              <a:rPr lang="en-US" dirty="0"/>
              <a:t>. Multitasking automatically interrupts the running program, saving its state (partial results, memory contents and computer register contents) and loading the saved state of another program and transferring control to it. This "</a:t>
            </a:r>
            <a:r>
              <a:rPr lang="en-US" dirty="0">
                <a:hlinkClick r:id="rId8" tooltip="Context switch"/>
              </a:rPr>
              <a:t>context switch</a:t>
            </a:r>
            <a:r>
              <a:rPr lang="en-US" dirty="0"/>
              <a:t>" may be initiated at fixed time intervals (pre-emptive multitasking), or the running program may be coded to signal to the supervisory software when it can be interrupted (cooperative multitasking).</a:t>
            </a:r>
          </a:p>
        </p:txBody>
      </p:sp>
      <p:sp>
        <p:nvSpPr>
          <p:cNvPr id="6" name="TextBox 5"/>
          <p:cNvSpPr txBox="1"/>
          <p:nvPr/>
        </p:nvSpPr>
        <p:spPr>
          <a:xfrm>
            <a:off x="5257800" y="3361963"/>
            <a:ext cx="3443186" cy="1200329"/>
          </a:xfrm>
          <a:prstGeom prst="rect">
            <a:avLst/>
          </a:prstGeom>
          <a:noFill/>
        </p:spPr>
        <p:txBody>
          <a:bodyPr wrap="none" rtlCol="0">
            <a:spAutoFit/>
          </a:bodyPr>
          <a:lstStyle/>
          <a:p>
            <a:pPr algn="ctr"/>
            <a:r>
              <a:rPr lang="en-US" sz="1200" dirty="0"/>
              <a:t>Operating system allocates the CPU to one</a:t>
            </a:r>
            <a:br>
              <a:rPr lang="en-US" sz="1200" dirty="0"/>
            </a:br>
            <a:r>
              <a:rPr lang="en-US" sz="1200" dirty="0"/>
              <a:t>“ready to run” process at a time.</a:t>
            </a:r>
            <a:br>
              <a:rPr lang="en-US" sz="1200" dirty="0"/>
            </a:br>
            <a:br>
              <a:rPr lang="en-US" sz="1200" dirty="0"/>
            </a:br>
            <a:r>
              <a:rPr lang="en-US" sz="1200" dirty="0"/>
              <a:t>The OS performs a context switch periodically,</a:t>
            </a:r>
            <a:br>
              <a:rPr lang="en-US" sz="1200" dirty="0"/>
            </a:br>
            <a:r>
              <a:rPr lang="en-US" sz="1200" dirty="0"/>
              <a:t>or when the process performs a non-CPU operation,</a:t>
            </a:r>
            <a:br>
              <a:rPr lang="en-US" sz="1200" dirty="0"/>
            </a:br>
            <a:r>
              <a:rPr lang="en-US" sz="1200" dirty="0"/>
              <a:t>e.g. I/O, wait for a message.</a:t>
            </a:r>
          </a:p>
        </p:txBody>
      </p:sp>
    </p:spTree>
    <p:extLst>
      <p:ext uri="{BB962C8B-B14F-4D97-AF65-F5344CB8AC3E}">
        <p14:creationId xmlns:p14="http://schemas.microsoft.com/office/powerpoint/2010/main" val="287062480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a:t>
            </a:r>
          </a:p>
        </p:txBody>
      </p:sp>
      <p:sp>
        <p:nvSpPr>
          <p:cNvPr id="3" name="Content Placeholder 2"/>
          <p:cNvSpPr>
            <a:spLocks noGrp="1"/>
          </p:cNvSpPr>
          <p:nvPr>
            <p:ph sz="half" idx="1"/>
          </p:nvPr>
        </p:nvSpPr>
        <p:spPr>
          <a:xfrm>
            <a:off x="228600" y="895350"/>
            <a:ext cx="4535294" cy="3619894"/>
          </a:xfrm>
        </p:spPr>
        <p:txBody>
          <a:bodyPr>
            <a:normAutofit fontScale="85000" lnSpcReduction="10000"/>
          </a:bodyPr>
          <a:lstStyle/>
          <a:p>
            <a:pPr marL="0" indent="0">
              <a:lnSpc>
                <a:spcPct val="110000"/>
              </a:lnSpc>
              <a:spcBef>
                <a:spcPts val="0"/>
              </a:spcBef>
              <a:spcAft>
                <a:spcPts val="300"/>
              </a:spcAft>
              <a:buNone/>
            </a:pPr>
            <a:r>
              <a:rPr lang="en-US" dirty="0"/>
              <a:t>In </a:t>
            </a:r>
            <a:r>
              <a:rPr lang="en-US" dirty="0">
                <a:hlinkClick r:id="rId2" tooltip="Computer architecture"/>
              </a:rPr>
              <a:t>computer architecture</a:t>
            </a:r>
            <a:r>
              <a:rPr lang="en-US" dirty="0"/>
              <a:t>, </a:t>
            </a:r>
            <a:r>
              <a:rPr lang="en-US" b="1" dirty="0"/>
              <a:t>multithreading</a:t>
            </a:r>
            <a:r>
              <a:rPr lang="en-US" dirty="0"/>
              <a:t> is the ability of a </a:t>
            </a:r>
            <a:r>
              <a:rPr lang="en-US" dirty="0">
                <a:hlinkClick r:id="rId3" tooltip="Central processing unit"/>
              </a:rPr>
              <a:t>central processing unit</a:t>
            </a:r>
            <a:r>
              <a:rPr lang="en-US" dirty="0"/>
              <a:t> (CPU) (or a single core in a </a:t>
            </a:r>
            <a:r>
              <a:rPr lang="en-US" dirty="0">
                <a:hlinkClick r:id="rId4" tooltip="Multi-core processor"/>
              </a:rPr>
              <a:t>multi-core processor</a:t>
            </a:r>
            <a:r>
              <a:rPr lang="en-US" dirty="0"/>
              <a:t>) to execute multiple </a:t>
            </a:r>
            <a:r>
              <a:rPr lang="en-US" dirty="0">
                <a:hlinkClick r:id="rId5" tooltip="Process (computing)"/>
              </a:rPr>
              <a:t>processes</a:t>
            </a:r>
            <a:r>
              <a:rPr lang="en-US" dirty="0"/>
              <a:t> or </a:t>
            </a:r>
            <a:r>
              <a:rPr lang="en-US" dirty="0" err="1">
                <a:hlinkClick r:id="rId6" tooltip="Thread (computer science)"/>
              </a:rPr>
              <a:t>threads</a:t>
            </a:r>
            <a:r>
              <a:rPr lang="en-US" dirty="0" err="1"/>
              <a:t>concurrently</a:t>
            </a:r>
            <a:r>
              <a:rPr lang="en-US" dirty="0"/>
              <a:t>, supported by the </a:t>
            </a:r>
            <a:r>
              <a:rPr lang="en-US" dirty="0">
                <a:hlinkClick r:id="rId7" tooltip="Operating system"/>
              </a:rPr>
              <a:t>operating system</a:t>
            </a:r>
            <a:r>
              <a:rPr lang="en-US" dirty="0"/>
              <a:t>. This approach differs from </a:t>
            </a:r>
            <a:r>
              <a:rPr lang="en-US" dirty="0">
                <a:hlinkClick r:id="rId8" tooltip="Multiprocessing"/>
              </a:rPr>
              <a:t>multiprocessing</a:t>
            </a:r>
            <a:r>
              <a:rPr lang="en-US" dirty="0"/>
              <a:t>. In a multithreaded application, the processes and threads share the resources of a single or multiple cores, which include the computing units, the </a:t>
            </a:r>
            <a:r>
              <a:rPr lang="en-US" dirty="0">
                <a:hlinkClick r:id="rId9" tooltip="CPU cache"/>
              </a:rPr>
              <a:t>CPU caches</a:t>
            </a:r>
            <a:r>
              <a:rPr lang="en-US" dirty="0"/>
              <a:t>, and the </a:t>
            </a:r>
            <a:r>
              <a:rPr lang="en-US" dirty="0">
                <a:hlinkClick r:id="rId10" tooltip="Translation lookaside buffer"/>
              </a:rPr>
              <a:t>translation lookaside buffer</a:t>
            </a:r>
            <a:r>
              <a:rPr lang="en-US" dirty="0"/>
              <a:t> (TLB).</a:t>
            </a:r>
            <a:br>
              <a:rPr lang="en-US" dirty="0"/>
            </a:br>
            <a:endParaRPr lang="en-US" dirty="0"/>
          </a:p>
          <a:p>
            <a:pPr marL="0" indent="0">
              <a:lnSpc>
                <a:spcPct val="110000"/>
              </a:lnSpc>
              <a:spcBef>
                <a:spcPts val="0"/>
              </a:spcBef>
              <a:spcAft>
                <a:spcPts val="300"/>
              </a:spcAft>
              <a:buNone/>
            </a:pPr>
            <a:r>
              <a:rPr lang="en-US" dirty="0"/>
              <a:t>Where multiprocessing systems include multiple complete processing units in one or more cores, multithreading aims to increase utilization of a single core by using </a:t>
            </a:r>
            <a:r>
              <a:rPr lang="en-US" dirty="0">
                <a:hlinkClick r:id="rId11" tooltip="Thread-level parallelism"/>
              </a:rPr>
              <a:t>thread-level parallelism</a:t>
            </a:r>
            <a:r>
              <a:rPr lang="en-US" dirty="0"/>
              <a:t>, </a:t>
            </a:r>
          </a:p>
          <a:p>
            <a:pPr marL="0" indent="0">
              <a:lnSpc>
                <a:spcPct val="110000"/>
              </a:lnSpc>
              <a:spcBef>
                <a:spcPts val="0"/>
              </a:spcBef>
              <a:spcAft>
                <a:spcPts val="300"/>
              </a:spcAft>
              <a:buNone/>
            </a:pPr>
            <a:endParaRPr lang="en-US" dirty="0"/>
          </a:p>
        </p:txBody>
      </p:sp>
      <p:pic>
        <p:nvPicPr>
          <p:cNvPr id="5" name="Picture 4"/>
          <p:cNvPicPr>
            <a:picLocks noChangeAspect="1"/>
          </p:cNvPicPr>
          <p:nvPr/>
        </p:nvPicPr>
        <p:blipFill>
          <a:blip r:embed="rId12"/>
          <a:stretch>
            <a:fillRect/>
          </a:stretch>
        </p:blipFill>
        <p:spPr>
          <a:xfrm>
            <a:off x="4763894" y="514350"/>
            <a:ext cx="4417359" cy="4171950"/>
          </a:xfrm>
          <a:prstGeom prst="rect">
            <a:avLst/>
          </a:prstGeom>
        </p:spPr>
      </p:pic>
    </p:spTree>
    <p:extLst>
      <p:ext uri="{BB962C8B-B14F-4D97-AF65-F5344CB8AC3E}">
        <p14:creationId xmlns:p14="http://schemas.microsoft.com/office/powerpoint/2010/main" val="3373044460"/>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Locking</a:t>
            </a:r>
          </a:p>
        </p:txBody>
      </p:sp>
      <p:sp>
        <p:nvSpPr>
          <p:cNvPr id="7" name="Content Placeholder 6"/>
          <p:cNvSpPr>
            <a:spLocks noGrp="1"/>
          </p:cNvSpPr>
          <p:nvPr>
            <p:ph sz="half" idx="1"/>
          </p:nvPr>
        </p:nvSpPr>
        <p:spPr>
          <a:xfrm>
            <a:off x="264695" y="999226"/>
            <a:ext cx="4743014" cy="3412379"/>
          </a:xfrm>
        </p:spPr>
        <p:txBody>
          <a:bodyPr>
            <a:normAutofit fontScale="92500" lnSpcReduction="20000"/>
          </a:bodyPr>
          <a:lstStyle/>
          <a:p>
            <a:pPr marL="0" indent="0">
              <a:lnSpc>
                <a:spcPct val="120000"/>
              </a:lnSpc>
              <a:spcBef>
                <a:spcPts val="0"/>
              </a:spcBef>
              <a:spcAft>
                <a:spcPts val="200"/>
              </a:spcAft>
              <a:buNone/>
            </a:pPr>
            <a:r>
              <a:rPr lang="en-US" sz="2200" dirty="0"/>
              <a:t>Transaction Manager</a:t>
            </a:r>
          </a:p>
          <a:p>
            <a:pPr lvl="1">
              <a:lnSpc>
                <a:spcPct val="120000"/>
              </a:lnSpc>
              <a:spcBef>
                <a:spcPts val="0"/>
              </a:spcBef>
              <a:spcAft>
                <a:spcPts val="200"/>
              </a:spcAft>
            </a:pPr>
            <a:r>
              <a:rPr lang="en-US" sz="2000" dirty="0"/>
              <a:t>Intercepts all database operations.</a:t>
            </a:r>
          </a:p>
          <a:p>
            <a:pPr lvl="1">
              <a:lnSpc>
                <a:spcPct val="120000"/>
              </a:lnSpc>
              <a:spcBef>
                <a:spcPts val="0"/>
              </a:spcBef>
              <a:spcAft>
                <a:spcPts val="200"/>
              </a:spcAft>
            </a:pPr>
            <a:r>
              <a:rPr lang="en-US" sz="2000" dirty="0"/>
              <a:t>Acquires/checks locks on</a:t>
            </a:r>
          </a:p>
          <a:p>
            <a:pPr lvl="2">
              <a:lnSpc>
                <a:spcPct val="120000"/>
              </a:lnSpc>
              <a:spcBef>
                <a:spcPts val="0"/>
              </a:spcBef>
              <a:spcAft>
                <a:spcPts val="200"/>
              </a:spcAft>
            </a:pPr>
            <a:r>
              <a:rPr lang="en-US" sz="1800" dirty="0"/>
              <a:t>Records</a:t>
            </a:r>
          </a:p>
          <a:p>
            <a:pPr lvl="2">
              <a:lnSpc>
                <a:spcPct val="120000"/>
              </a:lnSpc>
              <a:spcBef>
                <a:spcPts val="0"/>
              </a:spcBef>
              <a:spcAft>
                <a:spcPts val="200"/>
              </a:spcAft>
            </a:pPr>
            <a:r>
              <a:rPr lang="en-US" sz="1800" dirty="0"/>
              <a:t>Pages</a:t>
            </a:r>
          </a:p>
          <a:p>
            <a:pPr lvl="2">
              <a:lnSpc>
                <a:spcPct val="120000"/>
              </a:lnSpc>
              <a:spcBef>
                <a:spcPts val="0"/>
              </a:spcBef>
              <a:spcAft>
                <a:spcPts val="200"/>
              </a:spcAft>
            </a:pPr>
            <a:r>
              <a:rPr lang="en-US" sz="1800" dirty="0"/>
              <a:t>Index pages</a:t>
            </a:r>
          </a:p>
          <a:p>
            <a:pPr lvl="1">
              <a:lnSpc>
                <a:spcPct val="120000"/>
              </a:lnSpc>
              <a:spcBef>
                <a:spcPts val="0"/>
              </a:spcBef>
              <a:spcAft>
                <a:spcPts val="200"/>
              </a:spcAft>
            </a:pPr>
            <a:r>
              <a:rPr lang="en-US" sz="2000" dirty="0"/>
              <a:t>Suspends and queues an operation</a:t>
            </a:r>
          </a:p>
          <a:p>
            <a:pPr lvl="2">
              <a:lnSpc>
                <a:spcPct val="120000"/>
              </a:lnSpc>
              <a:spcBef>
                <a:spcPts val="0"/>
              </a:spcBef>
              <a:spcAft>
                <a:spcPts val="200"/>
              </a:spcAft>
            </a:pPr>
            <a:r>
              <a:rPr lang="en-US" sz="1800" dirty="0"/>
              <a:t>In another active, executing op.</a:t>
            </a:r>
          </a:p>
          <a:p>
            <a:pPr lvl="2">
              <a:lnSpc>
                <a:spcPct val="120000"/>
              </a:lnSpc>
              <a:spcBef>
                <a:spcPts val="0"/>
              </a:spcBef>
              <a:spcAft>
                <a:spcPts val="200"/>
              </a:spcAft>
            </a:pPr>
            <a:r>
              <a:rPr lang="en-US" sz="1800" dirty="0"/>
              <a:t>Has a conflicting lock.</a:t>
            </a:r>
          </a:p>
          <a:p>
            <a:pPr lvl="1">
              <a:lnSpc>
                <a:spcPct val="120000"/>
              </a:lnSpc>
              <a:spcBef>
                <a:spcPts val="0"/>
              </a:spcBef>
              <a:spcAft>
                <a:spcPts val="200"/>
              </a:spcAft>
            </a:pPr>
            <a:r>
              <a:rPr lang="en-US" sz="2000" dirty="0"/>
              <a:t>Restarts queued operations when</a:t>
            </a:r>
            <a:br>
              <a:rPr lang="en-US" sz="2000" dirty="0"/>
            </a:br>
            <a:r>
              <a:rPr lang="en-US" sz="2000" dirty="0"/>
              <a:t>conflicting locks are released.</a:t>
            </a: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rgbClr val="0085C3"/>
              </a:buClr>
            </a:pPr>
            <a:r>
              <a:rPr lang="en-US" sz="1100" dirty="0">
                <a:solidFill>
                  <a:srgbClr val="444444"/>
                </a:solidFill>
                <a:latin typeface="Museo Sans For Dell"/>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Tree>
    <p:extLst>
      <p:ext uri="{BB962C8B-B14F-4D97-AF65-F5344CB8AC3E}">
        <p14:creationId xmlns:p14="http://schemas.microsoft.com/office/powerpoint/2010/main" val="2048432172"/>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and Database Servers</a:t>
            </a:r>
          </a:p>
        </p:txBody>
      </p:sp>
      <p:sp>
        <p:nvSpPr>
          <p:cNvPr id="395" name="Content Placeholder 394"/>
          <p:cNvSpPr>
            <a:spLocks noGrp="1"/>
          </p:cNvSpPr>
          <p:nvPr>
            <p:ph sz="half" idx="1"/>
          </p:nvPr>
        </p:nvSpPr>
        <p:spPr>
          <a:xfrm>
            <a:off x="226907" y="2931166"/>
            <a:ext cx="8686800" cy="1640804"/>
          </a:xfrm>
        </p:spPr>
        <p:txBody>
          <a:bodyPr>
            <a:normAutofit fontScale="92500" lnSpcReduction="10000"/>
          </a:bodyPr>
          <a:lstStyle/>
          <a:p>
            <a:pPr>
              <a:lnSpc>
                <a:spcPct val="120000"/>
              </a:lnSpc>
              <a:spcBef>
                <a:spcPts val="0"/>
              </a:spcBef>
              <a:spcAft>
                <a:spcPts val="200"/>
              </a:spcAft>
            </a:pPr>
            <a:r>
              <a:rPr lang="en-US" sz="1400" dirty="0"/>
              <a:t>Applications </a:t>
            </a:r>
            <a:r>
              <a:rPr lang="en-US" sz="1400" i="1" dirty="0"/>
              <a:t>connect</a:t>
            </a:r>
            <a:r>
              <a:rPr lang="en-US" sz="1400" dirty="0"/>
              <a:t> to a database (server) engine. An application may</a:t>
            </a:r>
            <a:br>
              <a:rPr lang="en-US" sz="1400" dirty="0"/>
            </a:br>
            <a:r>
              <a:rPr lang="en-US" sz="1400" dirty="0"/>
              <a:t>have one or more connections.</a:t>
            </a:r>
          </a:p>
          <a:p>
            <a:pPr lvl="1">
              <a:lnSpc>
                <a:spcPct val="120000"/>
              </a:lnSpc>
              <a:spcBef>
                <a:spcPts val="0"/>
              </a:spcBef>
              <a:spcAft>
                <a:spcPts val="200"/>
              </a:spcAft>
            </a:pPr>
            <a:r>
              <a:rPr lang="en-US" sz="1200" dirty="0"/>
              <a:t>A connection </a:t>
            </a:r>
            <a:r>
              <a:rPr lang="en-US" sz="1200" i="1" dirty="0"/>
              <a:t>may</a:t>
            </a:r>
            <a:r>
              <a:rPr lang="en-US" sz="1200" dirty="0"/>
              <a:t> have one or more simultaneous </a:t>
            </a:r>
            <a:r>
              <a:rPr lang="en-US" sz="1200" i="1" dirty="0"/>
              <a:t>sessions.</a:t>
            </a:r>
          </a:p>
          <a:p>
            <a:pPr lvl="1">
              <a:lnSpc>
                <a:spcPct val="120000"/>
              </a:lnSpc>
              <a:spcBef>
                <a:spcPts val="0"/>
              </a:spcBef>
              <a:spcAft>
                <a:spcPts val="200"/>
              </a:spcAft>
            </a:pPr>
            <a:r>
              <a:rPr lang="en-US" sz="1200" dirty="0"/>
              <a:t>A </a:t>
            </a:r>
            <a:r>
              <a:rPr lang="en-US" sz="1200" i="1" dirty="0"/>
              <a:t>session</a:t>
            </a:r>
            <a:r>
              <a:rPr lang="en-US" sz="1200" dirty="0"/>
              <a:t> may have one or more active </a:t>
            </a:r>
            <a:r>
              <a:rPr lang="en-US" sz="1200" i="1" dirty="0"/>
              <a:t>cursors.</a:t>
            </a:r>
          </a:p>
          <a:p>
            <a:pPr lvl="1">
              <a:lnSpc>
                <a:spcPct val="120000"/>
              </a:lnSpc>
              <a:spcBef>
                <a:spcPts val="0"/>
              </a:spcBef>
              <a:spcAft>
                <a:spcPts val="200"/>
              </a:spcAft>
            </a:pPr>
            <a:r>
              <a:rPr lang="en-US" sz="1200" dirty="0"/>
              <a:t>Applications execute SQL statements on a cursor.</a:t>
            </a:r>
          </a:p>
          <a:p>
            <a:pPr>
              <a:lnSpc>
                <a:spcPct val="120000"/>
              </a:lnSpc>
              <a:spcBef>
                <a:spcPts val="0"/>
              </a:spcBef>
              <a:spcAft>
                <a:spcPts val="200"/>
              </a:spcAft>
            </a:pPr>
            <a:r>
              <a:rPr lang="en-US" sz="1400" dirty="0"/>
              <a:t>An application may begin, commit and abort transactions on a </a:t>
            </a:r>
            <a:r>
              <a:rPr lang="en-US" sz="1400" i="1" dirty="0"/>
              <a:t>session. </a:t>
            </a:r>
          </a:p>
          <a:p>
            <a:pPr>
              <a:lnSpc>
                <a:spcPct val="120000"/>
              </a:lnSpc>
              <a:spcBef>
                <a:spcPts val="0"/>
              </a:spcBef>
              <a:spcAft>
                <a:spcPts val="200"/>
              </a:spcAft>
            </a:pPr>
            <a:r>
              <a:rPr lang="en-US" sz="1400" dirty="0"/>
              <a:t>An application may set an </a:t>
            </a:r>
            <a:r>
              <a:rPr lang="en-US" sz="1400" i="1" dirty="0"/>
              <a:t>isolation level</a:t>
            </a:r>
            <a:r>
              <a:rPr lang="en-US" sz="1400" dirty="0"/>
              <a:t> for a connection or session.</a:t>
            </a:r>
          </a:p>
        </p:txBody>
      </p:sp>
      <p:sp>
        <p:nvSpPr>
          <p:cNvPr id="5" name="Rounded Rectangle 4"/>
          <p:cNvSpPr/>
          <p:nvPr/>
        </p:nvSpPr>
        <p:spPr>
          <a:xfrm>
            <a:off x="228600" y="1187654"/>
            <a:ext cx="790804" cy="43803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dirty="0">
                <a:solidFill>
                  <a:schemeClr val="bg1"/>
                </a:solidFill>
                <a:latin typeface="+mn-lt"/>
              </a:rPr>
              <a:t>“Client”</a:t>
            </a:r>
            <a:br>
              <a:rPr lang="en-US" sz="1000" dirty="0">
                <a:solidFill>
                  <a:schemeClr val="bg1"/>
                </a:solidFill>
                <a:latin typeface="+mn-lt"/>
              </a:rPr>
            </a:br>
            <a:r>
              <a:rPr lang="en-US" sz="1000" dirty="0">
                <a:solidFill>
                  <a:schemeClr val="bg1"/>
                </a:solidFill>
                <a:latin typeface="+mn-lt"/>
              </a:rPr>
              <a:t>App 2</a:t>
            </a:r>
          </a:p>
        </p:txBody>
      </p:sp>
      <p:sp>
        <p:nvSpPr>
          <p:cNvPr id="6" name="Rounded Rectangle 5"/>
          <p:cNvSpPr/>
          <p:nvPr/>
        </p:nvSpPr>
        <p:spPr>
          <a:xfrm>
            <a:off x="226907" y="1778141"/>
            <a:ext cx="790804" cy="43803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000" dirty="0">
                <a:solidFill>
                  <a:schemeClr val="bg1"/>
                </a:solidFill>
                <a:latin typeface="+mn-lt"/>
              </a:rPr>
              <a:t>“Client”</a:t>
            </a:r>
            <a:br>
              <a:rPr lang="en-US" sz="1000" dirty="0">
                <a:solidFill>
                  <a:schemeClr val="bg1"/>
                </a:solidFill>
                <a:latin typeface="+mn-lt"/>
              </a:rPr>
            </a:br>
            <a:r>
              <a:rPr lang="en-US" sz="1000" dirty="0">
                <a:solidFill>
                  <a:schemeClr val="bg1"/>
                </a:solidFill>
                <a:latin typeface="+mn-lt"/>
              </a:rPr>
              <a:t>App </a:t>
            </a:r>
            <a:r>
              <a:rPr lang="mr-IN" sz="1000" dirty="0">
                <a:solidFill>
                  <a:schemeClr val="bg1"/>
                </a:solidFill>
                <a:latin typeface="+mn-lt"/>
              </a:rPr>
              <a:t>…</a:t>
            </a:r>
            <a:endParaRPr lang="en-US" sz="1000" dirty="0">
              <a:solidFill>
                <a:schemeClr val="bg1"/>
              </a:solidFill>
              <a:latin typeface="+mn-lt"/>
            </a:endParaRPr>
          </a:p>
        </p:txBody>
      </p:sp>
      <p:pic>
        <p:nvPicPr>
          <p:cNvPr id="7" name="Picture 6"/>
          <p:cNvPicPr>
            <a:picLocks noChangeAspect="1"/>
          </p:cNvPicPr>
          <p:nvPr/>
        </p:nvPicPr>
        <p:blipFill>
          <a:blip r:embed="rId2"/>
          <a:stretch>
            <a:fillRect/>
          </a:stretch>
        </p:blipFill>
        <p:spPr>
          <a:xfrm>
            <a:off x="1161635" y="2084179"/>
            <a:ext cx="720822" cy="720822"/>
          </a:xfrm>
          <a:prstGeom prst="rect">
            <a:avLst/>
          </a:prstGeom>
        </p:spPr>
      </p:pic>
      <p:sp>
        <p:nvSpPr>
          <p:cNvPr id="8" name="Rectangle 7"/>
          <p:cNvSpPr/>
          <p:nvPr/>
        </p:nvSpPr>
        <p:spPr>
          <a:xfrm>
            <a:off x="6172200" y="804660"/>
            <a:ext cx="2461189" cy="1642051"/>
          </a:xfrm>
          <a:prstGeom prst="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Database</a:t>
            </a:r>
          </a:p>
          <a:p>
            <a:pPr algn="ctr">
              <a:lnSpc>
                <a:spcPct val="90000"/>
              </a:lnSpc>
              <a:spcBef>
                <a:spcPts val="600"/>
              </a:spcBef>
              <a:spcAft>
                <a:spcPts val="0"/>
              </a:spcAft>
            </a:pPr>
            <a:r>
              <a:rPr lang="en-US" sz="2000" dirty="0">
                <a:solidFill>
                  <a:schemeClr val="tx2"/>
                </a:solidFill>
                <a:latin typeface="+mn-lt"/>
              </a:rPr>
              <a:t>Management</a:t>
            </a:r>
          </a:p>
          <a:p>
            <a:pPr algn="ctr">
              <a:lnSpc>
                <a:spcPct val="90000"/>
              </a:lnSpc>
              <a:spcBef>
                <a:spcPts val="600"/>
              </a:spcBef>
              <a:spcAft>
                <a:spcPts val="0"/>
              </a:spcAft>
            </a:pPr>
            <a:r>
              <a:rPr lang="en-US" sz="2000" dirty="0">
                <a:solidFill>
                  <a:schemeClr val="tx2"/>
                </a:solidFill>
                <a:latin typeface="+mn-lt"/>
              </a:rPr>
              <a:t>System</a:t>
            </a:r>
          </a:p>
          <a:p>
            <a:pPr algn="ctr">
              <a:lnSpc>
                <a:spcPct val="90000"/>
              </a:lnSpc>
              <a:spcBef>
                <a:spcPts val="600"/>
              </a:spcBef>
              <a:spcAft>
                <a:spcPts val="0"/>
              </a:spcAft>
            </a:pPr>
            <a:r>
              <a:rPr lang="en-US" sz="2000" dirty="0">
                <a:solidFill>
                  <a:schemeClr val="tx2"/>
                </a:solidFill>
                <a:latin typeface="+mn-lt"/>
              </a:rPr>
              <a:t>(Instance)</a:t>
            </a:r>
          </a:p>
        </p:txBody>
      </p:sp>
      <p:pic>
        <p:nvPicPr>
          <p:cNvPr id="14" name="Picture 13"/>
          <p:cNvPicPr>
            <a:picLocks noChangeAspect="1"/>
          </p:cNvPicPr>
          <p:nvPr/>
        </p:nvPicPr>
        <p:blipFill>
          <a:blip r:embed="rId3"/>
          <a:stretch>
            <a:fillRect/>
          </a:stretch>
        </p:blipFill>
        <p:spPr>
          <a:xfrm>
            <a:off x="3467689" y="646857"/>
            <a:ext cx="2063326" cy="2046274"/>
          </a:xfrm>
          <a:prstGeom prst="rect">
            <a:avLst/>
          </a:prstGeom>
        </p:spPr>
      </p:pic>
      <p:pic>
        <p:nvPicPr>
          <p:cNvPr id="18" name="Picture 17"/>
          <p:cNvPicPr>
            <a:picLocks noChangeAspect="1"/>
          </p:cNvPicPr>
          <p:nvPr/>
        </p:nvPicPr>
        <p:blipFill>
          <a:blip r:embed="rId4"/>
          <a:stretch>
            <a:fillRect/>
          </a:stretch>
        </p:blipFill>
        <p:spPr>
          <a:xfrm>
            <a:off x="1173433" y="542651"/>
            <a:ext cx="690115" cy="690115"/>
          </a:xfrm>
          <a:prstGeom prst="rect">
            <a:avLst/>
          </a:prstGeom>
        </p:spPr>
      </p:pic>
      <p:cxnSp>
        <p:nvCxnSpPr>
          <p:cNvPr id="384" name="Straight Arrow Connector 383"/>
          <p:cNvCxnSpPr>
            <a:stCxn id="18" idx="3"/>
          </p:cNvCxnSpPr>
          <p:nvPr/>
        </p:nvCxnSpPr>
        <p:spPr>
          <a:xfrm>
            <a:off x="1863548" y="887709"/>
            <a:ext cx="4308652" cy="518960"/>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85" name="Straight Arrow Connector 384"/>
          <p:cNvCxnSpPr>
            <a:stCxn id="5" idx="3"/>
            <a:endCxn id="8" idx="1"/>
          </p:cNvCxnSpPr>
          <p:nvPr/>
        </p:nvCxnSpPr>
        <p:spPr>
          <a:xfrm>
            <a:off x="1019404" y="1406669"/>
            <a:ext cx="5152796" cy="219017"/>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88" name="Straight Arrow Connector 387"/>
          <p:cNvCxnSpPr>
            <a:stCxn id="6" idx="3"/>
            <a:endCxn id="8" idx="1"/>
          </p:cNvCxnSpPr>
          <p:nvPr/>
        </p:nvCxnSpPr>
        <p:spPr>
          <a:xfrm flipV="1">
            <a:off x="1017711" y="1625686"/>
            <a:ext cx="5154489" cy="371470"/>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2" name="Straight Arrow Connector 391"/>
          <p:cNvCxnSpPr>
            <a:stCxn id="7" idx="3"/>
          </p:cNvCxnSpPr>
          <p:nvPr/>
        </p:nvCxnSpPr>
        <p:spPr>
          <a:xfrm flipV="1">
            <a:off x="1882457" y="1733497"/>
            <a:ext cx="4289743" cy="711093"/>
          </a:xfrm>
          <a:prstGeom prst="straightConnector1">
            <a:avLst/>
          </a:prstGeom>
          <a:ln w="12700">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96" name="TextBox 395"/>
          <p:cNvSpPr txBox="1"/>
          <p:nvPr/>
        </p:nvSpPr>
        <p:spPr>
          <a:xfrm>
            <a:off x="6257999" y="2760897"/>
            <a:ext cx="2677721" cy="1015663"/>
          </a:xfrm>
          <a:prstGeom prst="rect">
            <a:avLst/>
          </a:prstGeom>
          <a:noFill/>
        </p:spPr>
        <p:txBody>
          <a:bodyPr wrap="none" rtlCol="0">
            <a:spAutoFit/>
          </a:bodyPr>
          <a:lstStyle/>
          <a:p>
            <a:pPr algn="ctr"/>
            <a:r>
              <a:rPr lang="en-US" sz="1200" dirty="0"/>
              <a:t>A lot of these actions happen implicitly</a:t>
            </a:r>
            <a:br>
              <a:rPr lang="en-US" sz="1200" dirty="0"/>
            </a:br>
            <a:r>
              <a:rPr lang="en-US" sz="1200" dirty="0"/>
              <a:t>or via defaults, e.g. </a:t>
            </a:r>
            <a:r>
              <a:rPr lang="en-US" sz="1200" dirty="0" err="1"/>
              <a:t>autocommit</a:t>
            </a:r>
            <a:r>
              <a:rPr lang="en-US" sz="1200" dirty="0"/>
              <a:t>.</a:t>
            </a:r>
          </a:p>
          <a:p>
            <a:pPr algn="ctr"/>
            <a:endParaRPr lang="en-US" sz="1200" dirty="0"/>
          </a:p>
          <a:p>
            <a:pPr algn="ctr"/>
            <a:r>
              <a:rPr lang="en-US" sz="1200" dirty="0"/>
              <a:t>You have to take explicit steps to bypass</a:t>
            </a:r>
            <a:br>
              <a:rPr lang="en-US" sz="1200" dirty="0"/>
            </a:br>
            <a:r>
              <a:rPr lang="en-US" sz="1200" dirty="0"/>
              <a:t>and used some of the functions.</a:t>
            </a:r>
          </a:p>
        </p:txBody>
      </p:sp>
    </p:spTree>
    <p:extLst>
      <p:ext uri="{BB962C8B-B14F-4D97-AF65-F5344CB8AC3E}">
        <p14:creationId xmlns:p14="http://schemas.microsoft.com/office/powerpoint/2010/main" val="2892356544"/>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100">
                <a:solidFill>
                  <a:srgbClr val="444444"/>
                </a:solidFill>
                <a:latin typeface="+mn-lt"/>
              </a:rPr>
              <a:t>Multiple readers</a:t>
            </a:r>
            <a:endParaRPr lang="en-US" sz="1100" dirty="0">
              <a:solidFill>
                <a:srgbClr val="444444"/>
              </a:solidFill>
              <a:latin typeface="+mn-lt"/>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451812742"/>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100">
                <a:solidFill>
                  <a:srgbClr val="444444"/>
                </a:solidFill>
                <a:latin typeface="+mn-lt"/>
              </a:rPr>
              <a:t>Multiple readers</a:t>
            </a:r>
            <a:endParaRPr lang="en-US" sz="1100" dirty="0">
              <a:solidFill>
                <a:srgbClr val="444444"/>
              </a:solidFill>
              <a:latin typeface="+mn-lt"/>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rPr>
              <a:t>Consider two </a:t>
            </a:r>
            <a:r>
              <a:rPr kumimoji="0" lang="en-US" sz="1800" b="1" i="0" u="sng" strike="noStrike" kern="0" cap="none" spc="0" normalizeH="0" baseline="0" noProof="0" dirty="0">
                <a:ln>
                  <a:noFill/>
                </a:ln>
                <a:solidFill>
                  <a:srgbClr val="FFFFFF"/>
                </a:solidFill>
                <a:effectLst/>
                <a:uLnTx/>
                <a:uFillTx/>
                <a:latin typeface="Museo Sans For Dell"/>
                <a:ea typeface=""/>
              </a:rPr>
              <a:t>simultaneous</a:t>
            </a:r>
            <a:r>
              <a:rPr kumimoji="0" lang="en-US" sz="1800" b="0" i="0" u="none" strike="noStrike" kern="0" cap="none" spc="0" normalizeH="0" baseline="0" noProof="0" dirty="0">
                <a:ln>
                  <a:noFill/>
                </a:ln>
                <a:solidFill>
                  <a:srgbClr val="FFFFFF"/>
                </a:solidFill>
                <a:effectLst/>
                <a:uLnTx/>
                <a:uFillTx/>
                <a:latin typeface="Museo Sans For Dell"/>
                <a:ea typeface=""/>
              </a:rPr>
              <a:t> transfer transactions T1 and T2.</a:t>
            </a:r>
          </a:p>
          <a:p>
            <a:pPr marL="342900" marR="0" lvl="0" indent="-3429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rPr>
              <a:t>correct</a:t>
            </a:r>
            <a:r>
              <a:rPr kumimoji="0" lang="en-US" sz="1800" b="0" i="0" u="none" strike="noStrike" kern="0" cap="none" spc="0" normalizeH="0" baseline="0" noProof="0" dirty="0">
                <a:ln>
                  <a:noFill/>
                </a:ln>
                <a:solidFill>
                  <a:srgbClr val="FFFF00"/>
                </a:solidFill>
                <a:effectLst/>
                <a:uLnTx/>
                <a:uFillTx/>
                <a:latin typeface="Museo Sans For Dell"/>
                <a:ea typeface=""/>
              </a:rPr>
              <a:t> </a:t>
            </a:r>
            <a:r>
              <a:rPr kumimoji="0" lang="en-US" sz="1800" b="0" i="0" u="none" strike="noStrike" kern="0" cap="none" spc="0" normalizeH="0" baseline="0" noProof="0" dirty="0">
                <a:ln>
                  <a:noFill/>
                </a:ln>
                <a:solidFill>
                  <a:srgbClr val="FFFFFF"/>
                </a:solidFill>
                <a:effectLst/>
                <a:uLnTx/>
                <a:uFillTx/>
                <a:latin typeface="Museo Sans For Dell"/>
                <a:ea typeface=""/>
              </a:rPr>
              <a:t>executions</a:t>
            </a:r>
          </a:p>
          <a:p>
            <a:pPr marL="914400" marR="0" lvl="1" indent="-457200" defTabSz="91440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rPr>
              <a:t>T1 transfers, T2 responds “insufficient funds” and does not attempt transfer</a:t>
            </a:r>
          </a:p>
          <a:p>
            <a:pPr marL="914400" marR="0" lvl="1" indent="-457200" defTabSz="91440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rPr>
              <a:t>T2 transfers, T1 responds “insufficient funds” and does not attempt transfer</a:t>
            </a:r>
          </a:p>
          <a:p>
            <a:pPr marL="457200" marR="0" lvl="0"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rPr>
              <a:t>Each correct simultaneous execution is equivalent to a serial (sequential) execution schedule</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rPr>
              <a:t>(1) Execute T1, Execute T2</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rPr>
              <a:t>(2) Execute T2, Execute T1</a:t>
            </a:r>
          </a:p>
          <a:p>
            <a:pPr marL="457200" marR="0" lvl="0"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rPr>
              <a:t>NOTE:</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rPr>
              <a:t>correctness </a:t>
            </a:r>
            <a:r>
              <a:rPr kumimoji="0" lang="en-US" sz="1600" b="0" i="0" u="none" strike="noStrike" kern="0" cap="none" spc="0" normalizeH="0" baseline="0" noProof="0" dirty="0">
                <a:ln>
                  <a:noFill/>
                </a:ln>
                <a:solidFill>
                  <a:srgbClr val="FFFFFF"/>
                </a:solidFill>
                <a:effectLst/>
                <a:uLnTx/>
                <a:uFillTx/>
                <a:latin typeface="Museo Sans For Dell"/>
                <a:ea typeface=""/>
              </a:rPr>
              <a:t>not</a:t>
            </a:r>
          </a:p>
          <a:p>
            <a:pPr marL="914400" marR="0" lvl="1"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rPr>
              <a:t>Fairness:</a:t>
            </a:r>
            <a:r>
              <a:rPr kumimoji="0" lang="en-US" sz="1600" b="0" i="0" u="none" strike="noStrike" kern="0" cap="none" spc="0" normalizeH="0" baseline="0" noProof="0" dirty="0">
                <a:ln>
                  <a:noFill/>
                </a:ln>
                <a:solidFill>
                  <a:srgbClr val="FFFFFF"/>
                </a:solidFill>
                <a:effectLst/>
                <a:uLnTx/>
                <a:uFillTx/>
                <a:latin typeface="Museo Sans For Dell"/>
                <a:ea typeface=""/>
              </a:rPr>
              <a:t> </a:t>
            </a:r>
          </a:p>
          <a:p>
            <a:pPr marL="1371600" marR="0" lvl="2"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rPr>
              <a:t>We do not care which transaction was actually submitted first.</a:t>
            </a:r>
          </a:p>
          <a:p>
            <a:pPr marL="1371600" marR="0" lvl="2" indent="-457200" defTabSz="91440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rPr>
              <a:t>And probably do not know due to networking, etc.</a:t>
            </a:r>
          </a:p>
        </p:txBody>
      </p:sp>
    </p:spTree>
    <p:extLst>
      <p:ext uri="{BB962C8B-B14F-4D97-AF65-F5344CB8AC3E}">
        <p14:creationId xmlns:p14="http://schemas.microsoft.com/office/powerpoint/2010/main" val="1332481632"/>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Serializability</a:t>
            </a:r>
            <a:endParaRPr lang="en-US" dirty="0"/>
          </a:p>
        </p:txBody>
      </p:sp>
      <p:sp>
        <p:nvSpPr>
          <p:cNvPr id="3" name="Content Placeholder 2"/>
          <p:cNvSpPr>
            <a:spLocks noGrp="1"/>
          </p:cNvSpPr>
          <p:nvPr>
            <p:ph sz="half"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Tree>
    <p:extLst>
      <p:ext uri="{BB962C8B-B14F-4D97-AF65-F5344CB8AC3E}">
        <p14:creationId xmlns:p14="http://schemas.microsoft.com/office/powerpoint/2010/main" val="1059318108"/>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DBMS ACID Implementation</a:t>
            </a:r>
          </a:p>
        </p:txBody>
      </p:sp>
      <p:sp>
        <p:nvSpPr>
          <p:cNvPr id="7" name="Content Placeholder 6"/>
          <p:cNvSpPr>
            <a:spLocks noGrp="1"/>
          </p:cNvSpPr>
          <p:nvPr>
            <p:ph sz="half" idx="1"/>
          </p:nvPr>
        </p:nvSpPr>
        <p:spPr>
          <a:xfrm>
            <a:off x="457200" y="1102864"/>
            <a:ext cx="4743014" cy="3412379"/>
          </a:xfrm>
        </p:spPr>
        <p:txBody>
          <a:bodyPr>
            <a:normAutofit fontScale="85000" lnSpcReduction="10000"/>
          </a:bodyPr>
          <a:lstStyle/>
          <a:p>
            <a:pPr marL="0" indent="0">
              <a:lnSpc>
                <a:spcPct val="120000"/>
              </a:lnSpc>
              <a:spcBef>
                <a:spcPts val="0"/>
              </a:spcBef>
              <a:spcAft>
                <a:spcPts val="200"/>
              </a:spcAft>
              <a:buNone/>
            </a:pPr>
            <a:r>
              <a:rPr lang="en-US" sz="2200" dirty="0"/>
              <a:t>Implementation Subsystems</a:t>
            </a:r>
          </a:p>
          <a:p>
            <a:pPr>
              <a:lnSpc>
                <a:spcPct val="120000"/>
              </a:lnSpc>
              <a:spcBef>
                <a:spcPts val="0"/>
              </a:spcBef>
              <a:spcAft>
                <a:spcPts val="200"/>
              </a:spcAft>
            </a:pPr>
            <a:r>
              <a:rPr lang="en-US" sz="1500" i="1" dirty="0">
                <a:solidFill>
                  <a:srgbClr val="444444"/>
                </a:solidFill>
              </a:rPr>
              <a:t>Query processor</a:t>
            </a:r>
            <a:r>
              <a:rPr lang="en-US" sz="1500" dirty="0">
                <a:solidFill>
                  <a:srgbClr val="444444"/>
                </a:solidFill>
              </a:rPr>
              <a:t> schedules and executes queries.</a:t>
            </a:r>
          </a:p>
          <a:p>
            <a:pPr>
              <a:lnSpc>
                <a:spcPct val="120000"/>
              </a:lnSpc>
              <a:spcBef>
                <a:spcPts val="0"/>
              </a:spcBef>
              <a:spcAft>
                <a:spcPts val="200"/>
              </a:spcAft>
            </a:pPr>
            <a:r>
              <a:rPr lang="en-US" sz="1500" i="1" dirty="0">
                <a:solidFill>
                  <a:srgbClr val="444444"/>
                </a:solidFill>
              </a:rPr>
              <a:t>Buffer manager </a:t>
            </a:r>
            <a:r>
              <a:rPr lang="en-US" sz="1500" dirty="0">
                <a:solidFill>
                  <a:srgbClr val="444444"/>
                </a:solidFill>
              </a:rPr>
              <a:t>controls reading/writing blocks/frames to/from disk.</a:t>
            </a:r>
          </a:p>
          <a:p>
            <a:pPr>
              <a:lnSpc>
                <a:spcPct val="120000"/>
              </a:lnSpc>
              <a:spcBef>
                <a:spcPts val="0"/>
              </a:spcBef>
              <a:spcAft>
                <a:spcPts val="200"/>
              </a:spcAft>
            </a:pPr>
            <a:r>
              <a:rPr lang="en-US" sz="1500" i="1" dirty="0">
                <a:solidFill>
                  <a:srgbClr val="444444"/>
                </a:solidFill>
              </a:rPr>
              <a:t>Log manager </a:t>
            </a:r>
            <a:r>
              <a:rPr lang="en-US" sz="1500" dirty="0">
                <a:solidFill>
                  <a:srgbClr val="444444"/>
                </a:solidFill>
              </a:rPr>
              <a:t>journals/records events to disk (log), e.g.</a:t>
            </a:r>
          </a:p>
          <a:p>
            <a:pPr lvl="1">
              <a:lnSpc>
                <a:spcPct val="120000"/>
              </a:lnSpc>
              <a:spcBef>
                <a:spcPts val="0"/>
              </a:spcBef>
              <a:spcAft>
                <a:spcPts val="200"/>
              </a:spcAft>
            </a:pPr>
            <a:r>
              <a:rPr lang="en-US" sz="1400" dirty="0">
                <a:solidFill>
                  <a:srgbClr val="444444"/>
                </a:solidFill>
              </a:rPr>
              <a:t>Transaction start/commit/abort</a:t>
            </a:r>
          </a:p>
          <a:p>
            <a:pPr lvl="1">
              <a:lnSpc>
                <a:spcPct val="120000"/>
              </a:lnSpc>
              <a:spcBef>
                <a:spcPts val="0"/>
              </a:spcBef>
              <a:spcAft>
                <a:spcPts val="200"/>
              </a:spcAft>
            </a:pPr>
            <a:r>
              <a:rPr lang="en-US" sz="1400" dirty="0">
                <a:solidFill>
                  <a:srgbClr val="444444"/>
                </a:solidFill>
              </a:rPr>
              <a:t>Transaction update of a block and previous value of data.</a:t>
            </a:r>
          </a:p>
          <a:p>
            <a:pPr>
              <a:lnSpc>
                <a:spcPct val="120000"/>
              </a:lnSpc>
              <a:spcBef>
                <a:spcPts val="0"/>
              </a:spcBef>
              <a:spcAft>
                <a:spcPts val="200"/>
              </a:spcAft>
            </a:pPr>
            <a:r>
              <a:rPr lang="en-US" sz="1500" i="1" dirty="0">
                <a:solidFill>
                  <a:srgbClr val="FF0000"/>
                </a:solidFill>
              </a:rPr>
              <a:t>Transaction manager </a:t>
            </a:r>
            <a:r>
              <a:rPr lang="en-US" sz="1500" dirty="0">
                <a:solidFill>
                  <a:srgbClr val="FF0000"/>
                </a:solidFill>
              </a:rPr>
              <a:t>coordinates query </a:t>
            </a:r>
            <a:r>
              <a:rPr lang="en-US" sz="1500" b="1" u="sng" dirty="0">
                <a:solidFill>
                  <a:srgbClr val="FF0000"/>
                </a:solidFill>
              </a:rPr>
              <a:t>scheduling</a:t>
            </a:r>
            <a:r>
              <a:rPr lang="en-US" sz="1500" dirty="0">
                <a:solidFill>
                  <a:srgbClr val="FF0000"/>
                </a:solidFill>
              </a:rPr>
              <a:t>, buffer read/write and logging to ensure ACID.</a:t>
            </a:r>
          </a:p>
          <a:p>
            <a:pPr>
              <a:lnSpc>
                <a:spcPct val="120000"/>
              </a:lnSpc>
              <a:spcBef>
                <a:spcPts val="0"/>
              </a:spcBef>
              <a:spcAft>
                <a:spcPts val="200"/>
              </a:spcAft>
            </a:pPr>
            <a:r>
              <a:rPr lang="en-US" sz="1500" i="1" dirty="0">
                <a:solidFill>
                  <a:srgbClr val="444444"/>
                </a:solidFill>
              </a:rPr>
              <a:t>Recovery manager</a:t>
            </a:r>
            <a:r>
              <a:rPr lang="en-US" sz="1500" dirty="0">
                <a:solidFill>
                  <a:srgbClr val="444444"/>
                </a:solidFill>
              </a:rPr>
              <a:t> processes log to ensure ACID even after transaction or system failures.</a:t>
            </a:r>
          </a:p>
          <a:p>
            <a:pPr>
              <a:lnSpc>
                <a:spcPct val="120000"/>
              </a:lnSpc>
              <a:spcBef>
                <a:spcPts val="0"/>
              </a:spcBef>
              <a:spcAft>
                <a:spcPts val="200"/>
              </a:spcAft>
            </a:pPr>
            <a:r>
              <a:rPr lang="en-US" sz="1500" i="1" dirty="0">
                <a:solidFill>
                  <a:srgbClr val="444444"/>
                </a:solidFill>
              </a:rPr>
              <a:t>Log</a:t>
            </a:r>
            <a:r>
              <a:rPr lang="en-US" sz="1500" dirty="0">
                <a:solidFill>
                  <a:srgbClr val="444444"/>
                </a:solidFill>
              </a:rPr>
              <a:t> is a special type of block file used by the system to optimize performance and ensure ACID.</a:t>
            </a:r>
          </a:p>
        </p:txBody>
      </p:sp>
      <p:sp>
        <p:nvSpPr>
          <p:cNvPr id="4" name="TextBox 3"/>
          <p:cNvSpPr txBox="1"/>
          <p:nvPr/>
        </p:nvSpPr>
        <p:spPr>
          <a:xfrm>
            <a:off x="6086693" y="440055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a:latin typeface="+mn-lt"/>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320007526"/>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a:latin typeface="+mn-lt"/>
              </a:rPr>
              <a:t>Garcia-Molina et al.</a:t>
            </a:r>
            <a:endParaRPr lang="en-US" sz="1400" dirty="0" err="1">
              <a:latin typeface="+mn-lt"/>
            </a:endParaRPr>
          </a:p>
        </p:txBody>
      </p:sp>
    </p:spTree>
    <p:extLst>
      <p:ext uri="{BB962C8B-B14F-4D97-AF65-F5344CB8AC3E}">
        <p14:creationId xmlns:p14="http://schemas.microsoft.com/office/powerpoint/2010/main" val="1123670124"/>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2122509420"/>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2" name="Title 1"/>
          <p:cNvSpPr>
            <a:spLocks noGrp="1"/>
          </p:cNvSpPr>
          <p:nvPr>
            <p:ph type="title"/>
          </p:nvPr>
        </p:nvSpPr>
        <p:spPr/>
        <p:txBody>
          <a:bodyPr/>
          <a:lstStyle/>
          <a:p>
            <a:r>
              <a:rPr lang="en-US" dirty="0"/>
              <a:t>Serializable</a:t>
            </a:r>
          </a:p>
        </p:txBody>
      </p:sp>
      <p:sp>
        <p:nvSpPr>
          <p:cNvPr id="5" name="Content Placeholder 4"/>
          <p:cNvSpPr>
            <a:spLocks noGrp="1"/>
          </p:cNvSpPr>
          <p:nvPr>
            <p:ph sz="half" idx="1"/>
          </p:nvPr>
        </p:nvSpPr>
        <p:spPr>
          <a:xfrm>
            <a:off x="76200" y="895350"/>
            <a:ext cx="4730130" cy="3720187"/>
          </a:xfrm>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Tree>
    <p:extLst>
      <p:ext uri="{BB962C8B-B14F-4D97-AF65-F5344CB8AC3E}">
        <p14:creationId xmlns:p14="http://schemas.microsoft.com/office/powerpoint/2010/main" val="184582530"/>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
        <p:nvSpPr>
          <p:cNvPr id="3" name="Content Placeholder 2"/>
          <p:cNvSpPr>
            <a:spLocks noGrp="1"/>
          </p:cNvSpPr>
          <p:nvPr>
            <p:ph sz="half" idx="1"/>
          </p:nvPr>
        </p:nvSpPr>
        <p:spPr>
          <a:xfrm>
            <a:off x="228600" y="666750"/>
            <a:ext cx="8495740" cy="3962400"/>
          </a:xfrm>
        </p:spPr>
        <p:txBody>
          <a:bodyPr>
            <a:normAutofit fontScale="85000" lnSpcReduction="10000"/>
          </a:bodyPr>
          <a:lstStyle/>
          <a:p>
            <a:pPr>
              <a:lnSpc>
                <a:spcPct val="120000"/>
              </a:lnSpc>
              <a:spcBef>
                <a:spcPts val="0"/>
              </a:spcBef>
              <a:spcAft>
                <a:spcPts val="200"/>
              </a:spcAft>
            </a:pPr>
            <a:r>
              <a:rPr lang="en-US" b="1" dirty="0" err="1"/>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a:t>
            </a:r>
            <a:r>
              <a:rPr lang="en-US" b="1" dirty="0" err="1"/>
              <a:t>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Tree>
    <p:extLst>
      <p:ext uri="{BB962C8B-B14F-4D97-AF65-F5344CB8AC3E}">
        <p14:creationId xmlns:p14="http://schemas.microsoft.com/office/powerpoint/2010/main" val="1312195442"/>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462659803"/>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1100597396"/>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Locking</a:t>
            </a:r>
          </a:p>
        </p:txBody>
      </p:sp>
      <p:sp>
        <p:nvSpPr>
          <p:cNvPr id="7" name="Content Placeholder 6"/>
          <p:cNvSpPr>
            <a:spLocks noGrp="1"/>
          </p:cNvSpPr>
          <p:nvPr>
            <p:ph sz="half" idx="1"/>
          </p:nvPr>
        </p:nvSpPr>
        <p:spPr>
          <a:xfrm>
            <a:off x="264695" y="999226"/>
            <a:ext cx="4743014" cy="3412379"/>
          </a:xfrm>
        </p:spPr>
        <p:txBody>
          <a:bodyPr>
            <a:normAutofit fontScale="92500" lnSpcReduction="20000"/>
          </a:bodyPr>
          <a:lstStyle/>
          <a:p>
            <a:pPr marL="0" indent="0">
              <a:lnSpc>
                <a:spcPct val="120000"/>
              </a:lnSpc>
              <a:spcBef>
                <a:spcPts val="0"/>
              </a:spcBef>
              <a:spcAft>
                <a:spcPts val="200"/>
              </a:spcAft>
              <a:buNone/>
            </a:pPr>
            <a:r>
              <a:rPr lang="en-US" sz="2200" dirty="0"/>
              <a:t>Transaction Manager</a:t>
            </a:r>
          </a:p>
          <a:p>
            <a:pPr lvl="1">
              <a:lnSpc>
                <a:spcPct val="120000"/>
              </a:lnSpc>
              <a:spcBef>
                <a:spcPts val="0"/>
              </a:spcBef>
              <a:spcAft>
                <a:spcPts val="200"/>
              </a:spcAft>
            </a:pPr>
            <a:r>
              <a:rPr lang="en-US" sz="2000" dirty="0"/>
              <a:t>Intercepts all database operations.</a:t>
            </a:r>
          </a:p>
          <a:p>
            <a:pPr lvl="1">
              <a:lnSpc>
                <a:spcPct val="120000"/>
              </a:lnSpc>
              <a:spcBef>
                <a:spcPts val="0"/>
              </a:spcBef>
              <a:spcAft>
                <a:spcPts val="200"/>
              </a:spcAft>
            </a:pPr>
            <a:r>
              <a:rPr lang="en-US" sz="2000" dirty="0"/>
              <a:t>Acquires/checks locks on</a:t>
            </a:r>
          </a:p>
          <a:p>
            <a:pPr lvl="2">
              <a:lnSpc>
                <a:spcPct val="120000"/>
              </a:lnSpc>
              <a:spcBef>
                <a:spcPts val="0"/>
              </a:spcBef>
              <a:spcAft>
                <a:spcPts val="200"/>
              </a:spcAft>
            </a:pPr>
            <a:r>
              <a:rPr lang="en-US" sz="1800" dirty="0"/>
              <a:t>Records</a:t>
            </a:r>
          </a:p>
          <a:p>
            <a:pPr lvl="2">
              <a:lnSpc>
                <a:spcPct val="120000"/>
              </a:lnSpc>
              <a:spcBef>
                <a:spcPts val="0"/>
              </a:spcBef>
              <a:spcAft>
                <a:spcPts val="200"/>
              </a:spcAft>
            </a:pPr>
            <a:r>
              <a:rPr lang="en-US" sz="1800" dirty="0"/>
              <a:t>Pages</a:t>
            </a:r>
          </a:p>
          <a:p>
            <a:pPr lvl="2">
              <a:lnSpc>
                <a:spcPct val="120000"/>
              </a:lnSpc>
              <a:spcBef>
                <a:spcPts val="0"/>
              </a:spcBef>
              <a:spcAft>
                <a:spcPts val="200"/>
              </a:spcAft>
            </a:pPr>
            <a:r>
              <a:rPr lang="en-US" sz="1800" dirty="0"/>
              <a:t>Index pages</a:t>
            </a:r>
          </a:p>
          <a:p>
            <a:pPr lvl="1">
              <a:lnSpc>
                <a:spcPct val="120000"/>
              </a:lnSpc>
              <a:spcBef>
                <a:spcPts val="0"/>
              </a:spcBef>
              <a:spcAft>
                <a:spcPts val="200"/>
              </a:spcAft>
            </a:pPr>
            <a:r>
              <a:rPr lang="en-US" sz="2000" dirty="0"/>
              <a:t>Suspends and queues an operation</a:t>
            </a:r>
          </a:p>
          <a:p>
            <a:pPr lvl="2">
              <a:lnSpc>
                <a:spcPct val="120000"/>
              </a:lnSpc>
              <a:spcBef>
                <a:spcPts val="0"/>
              </a:spcBef>
              <a:spcAft>
                <a:spcPts val="200"/>
              </a:spcAft>
            </a:pPr>
            <a:r>
              <a:rPr lang="en-US" sz="1800" dirty="0"/>
              <a:t>In another active, executing op.</a:t>
            </a:r>
          </a:p>
          <a:p>
            <a:pPr lvl="2">
              <a:lnSpc>
                <a:spcPct val="120000"/>
              </a:lnSpc>
              <a:spcBef>
                <a:spcPts val="0"/>
              </a:spcBef>
              <a:spcAft>
                <a:spcPts val="200"/>
              </a:spcAft>
            </a:pPr>
            <a:r>
              <a:rPr lang="en-US" sz="1800" dirty="0"/>
              <a:t>Has a conflicting lock.</a:t>
            </a:r>
          </a:p>
          <a:p>
            <a:pPr lvl="1">
              <a:lnSpc>
                <a:spcPct val="120000"/>
              </a:lnSpc>
              <a:spcBef>
                <a:spcPts val="0"/>
              </a:spcBef>
              <a:spcAft>
                <a:spcPts val="200"/>
              </a:spcAft>
            </a:pPr>
            <a:r>
              <a:rPr lang="en-US" sz="2000" dirty="0"/>
              <a:t>Restarts queued operations when</a:t>
            </a:r>
            <a:br>
              <a:rPr lang="en-US" sz="2000" dirty="0"/>
            </a:br>
            <a:r>
              <a:rPr lang="en-US" sz="2000" dirty="0"/>
              <a:t>conflicting locks are released.</a:t>
            </a:r>
          </a:p>
        </p:txBody>
      </p:sp>
      <p:sp>
        <p:nvSpPr>
          <p:cNvPr id="4" name="TextBox 3"/>
          <p:cNvSpPr txBox="1"/>
          <p:nvPr/>
        </p:nvSpPr>
        <p:spPr>
          <a:xfrm>
            <a:off x="6086693" y="4592940"/>
            <a:ext cx="914400" cy="914400"/>
          </a:xfrm>
          <a:prstGeom prst="rect">
            <a:avLst/>
          </a:prstGeom>
          <a:noFill/>
        </p:spPr>
        <p:txBody>
          <a:bodyPr wrap="none" rtlCol="0">
            <a:noAutofit/>
          </a:bodyPr>
          <a:lstStyle/>
          <a:p>
            <a:pPr>
              <a:lnSpc>
                <a:spcPct val="90000"/>
              </a:lnSpc>
              <a:spcBef>
                <a:spcPts val="600"/>
              </a:spcBef>
              <a:spcAft>
                <a:spcPts val="0"/>
              </a:spcAft>
              <a:buClr>
                <a:srgbClr val="0085C3"/>
              </a:buClr>
            </a:pPr>
            <a:r>
              <a:rPr lang="en-US" sz="1100" dirty="0">
                <a:solidFill>
                  <a:srgbClr val="444444"/>
                </a:solidFill>
                <a:latin typeface="Museo Sans For Dell"/>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Tree>
    <p:extLst>
      <p:ext uri="{BB962C8B-B14F-4D97-AF65-F5344CB8AC3E}">
        <p14:creationId xmlns:p14="http://schemas.microsoft.com/office/powerpoint/2010/main" val="21793267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1334766555"/>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
        <p:nvSpPr>
          <p:cNvPr id="3" name="Content Placeholder 2"/>
          <p:cNvSpPr>
            <a:spLocks noGrp="1"/>
          </p:cNvSpPr>
          <p:nvPr>
            <p:ph sz="half" idx="1"/>
          </p:nvPr>
        </p:nvSpPr>
        <p:spPr>
          <a:xfrm>
            <a:off x="228600" y="590550"/>
            <a:ext cx="8495740" cy="4038600"/>
          </a:xfrm>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Tree>
    <p:extLst>
      <p:ext uri="{BB962C8B-B14F-4D97-AF65-F5344CB8AC3E}">
        <p14:creationId xmlns:p14="http://schemas.microsoft.com/office/powerpoint/2010/main" val="807313323"/>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sp>
        <p:nvSpPr>
          <p:cNvPr id="3" name="Content Placeholder 2"/>
          <p:cNvSpPr>
            <a:spLocks noGrp="1"/>
          </p:cNvSpPr>
          <p:nvPr>
            <p:ph sz="half" idx="1"/>
          </p:nvPr>
        </p:nvSpPr>
        <p:spPr>
          <a:xfrm>
            <a:off x="457200" y="2402053"/>
            <a:ext cx="8267140" cy="2130678"/>
          </a:xfrm>
        </p:spPr>
        <p:txBody>
          <a:bodyPr>
            <a:normAutofit fontScale="77500" lnSpcReduction="2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1246644280"/>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then Update Conflict</a:t>
            </a:r>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a:t>If</a:t>
            </a:r>
          </a:p>
          <a:p>
            <a:pPr lvl="1">
              <a:spcBef>
                <a:spcPts val="0"/>
              </a:spcBef>
              <a:spcAft>
                <a:spcPts val="200"/>
              </a:spcAft>
            </a:pPr>
            <a:r>
              <a:rPr lang="en-US" sz="1400" dirty="0"/>
              <a:t>The written value</a:t>
            </a:r>
          </a:p>
          <a:p>
            <a:pPr lvl="1">
              <a:spcBef>
                <a:spcPts val="0"/>
              </a:spcBef>
              <a:spcAft>
                <a:spcPts val="200"/>
              </a:spcAft>
            </a:pPr>
            <a:r>
              <a:rPr lang="en-US" sz="1400" dirty="0"/>
              <a:t>Depends on the read value.</a:t>
            </a:r>
          </a:p>
          <a:p>
            <a:pPr lvl="1">
              <a:spcBef>
                <a:spcPts val="0"/>
              </a:spcBef>
              <a:spcAft>
                <a:spcPts val="200"/>
              </a:spcAft>
            </a:pPr>
            <a:r>
              <a:rPr lang="en-US" sz="1400" dirty="0"/>
              <a:t>The resource may be in the wrong state at the end.</a:t>
            </a:r>
          </a:p>
          <a:p>
            <a:pPr>
              <a:spcBef>
                <a:spcPts val="0"/>
              </a:spcBef>
              <a:spcAft>
                <a:spcPts val="200"/>
              </a:spcAft>
            </a:pPr>
            <a:r>
              <a:rPr lang="en-US" dirty="0"/>
              <a:t>The execution was RRWW</a:t>
            </a:r>
          </a:p>
          <a:p>
            <a:pPr>
              <a:spcBef>
                <a:spcPts val="0"/>
              </a:spcBef>
              <a:spcAft>
                <a:spcPts val="200"/>
              </a:spcAft>
            </a:pPr>
            <a:r>
              <a:rPr lang="en-US" dirty="0"/>
              <a:t>But the intent was RWRW.</a:t>
            </a:r>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4"/>
            <a:ext cx="1083375" cy="1270310"/>
          </a:xfrm>
          <a:prstGeom prst="rect">
            <a:avLst/>
          </a:prstGeom>
        </p:spPr>
      </p:pic>
      <p:sp>
        <p:nvSpPr>
          <p:cNvPr id="5" name="Rounded Rectangle 4"/>
          <p:cNvSpPr/>
          <p:nvPr/>
        </p:nvSpPr>
        <p:spPr>
          <a:xfrm>
            <a:off x="4754016"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FF00"/>
                </a:solidFill>
              </a:rPr>
              <a:t>Some</a:t>
            </a:r>
          </a:p>
          <a:p>
            <a:pPr algn="ctr"/>
            <a:r>
              <a:rPr lang="en-US" dirty="0">
                <a:solidFill>
                  <a:srgbClr val="FFFF00"/>
                </a:solidFill>
              </a:rPr>
              <a:t>Resource</a:t>
            </a:r>
          </a:p>
        </p:txBody>
      </p:sp>
      <p:cxnSp>
        <p:nvCxnSpPr>
          <p:cNvPr id="7" name="Straight Arrow Connector 6"/>
          <p:cNvCxnSpPr/>
          <p:nvPr/>
        </p:nvCxnSpPr>
        <p:spPr>
          <a:xfrm flipV="1">
            <a:off x="959005" y="990989"/>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2.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3. Bob changes the data based on values.</a:t>
            </a:r>
          </a:p>
        </p:txBody>
      </p:sp>
      <p:cxnSp>
        <p:nvCxnSpPr>
          <p:cNvPr id="13" name="Straight Arrow Connector 12"/>
          <p:cNvCxnSpPr/>
          <p:nvPr/>
        </p:nvCxnSpPr>
        <p:spPr>
          <a:xfrm flipV="1">
            <a:off x="1129930" y="2198898"/>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4"/>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1" y="2534655"/>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4. Mary changes the data based on values.</a:t>
            </a:r>
          </a:p>
        </p:txBody>
      </p:sp>
    </p:spTree>
    <p:extLst>
      <p:ext uri="{BB962C8B-B14F-4D97-AF65-F5344CB8AC3E}">
        <p14:creationId xmlns:p14="http://schemas.microsoft.com/office/powerpoint/2010/main" val="1499953828"/>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228600" y="666750"/>
            <a:ext cx="8495740" cy="3962400"/>
          </a:xfrm>
        </p:spPr>
        <p:txBody>
          <a:bodyPr>
            <a:normAutofit fontScale="77500" lnSpcReduction="20000"/>
          </a:bodyPr>
          <a:lstStyle/>
          <a:p>
            <a:pPr>
              <a:lnSpc>
                <a:spcPct val="120000"/>
              </a:lnSpc>
              <a:spcBef>
                <a:spcPts val="0"/>
              </a:spcBef>
              <a:spcAft>
                <a:spcPts val="200"/>
              </a:spcAft>
            </a:pPr>
            <a:r>
              <a:rPr lang="en-US" dirty="0"/>
              <a:t>There are two basic approaches to implementing isolation</a:t>
            </a:r>
          </a:p>
          <a:p>
            <a:pPr lvl="1">
              <a:lnSpc>
                <a:spcPct val="120000"/>
              </a:lnSpc>
              <a:spcBef>
                <a:spcPts val="0"/>
              </a:spcBef>
              <a:spcAft>
                <a:spcPts val="200"/>
              </a:spcAft>
            </a:pPr>
            <a:r>
              <a:rPr lang="en-US" dirty="0"/>
              <a:t>Locking/Pessimistic, e.g. cursor isolation</a:t>
            </a:r>
          </a:p>
          <a:p>
            <a:pPr lvl="1">
              <a:lnSpc>
                <a:spcPct val="120000"/>
              </a:lnSpc>
              <a:spcBef>
                <a:spcPts val="0"/>
              </a:spcBef>
              <a:spcAft>
                <a:spcPts val="200"/>
              </a:spcAft>
            </a:pPr>
            <a:r>
              <a:rPr lang="en-US" dirty="0"/>
              <a:t>Optimistic: Before committing, each transaction verifies that no other transaction has modified the data it has read.</a:t>
            </a:r>
          </a:p>
          <a:p>
            <a:pPr>
              <a:lnSpc>
                <a:spcPct val="120000"/>
              </a:lnSpc>
              <a:spcBef>
                <a:spcPts val="0"/>
              </a:spcBef>
              <a:spcAft>
                <a:spcPts val="200"/>
              </a:spcAft>
            </a:pPr>
            <a:r>
              <a:rPr lang="en-US" dirty="0"/>
              <a:t>How does this work in REST?</a:t>
            </a:r>
          </a:p>
          <a:p>
            <a:pPr lvl="1">
              <a:lnSpc>
                <a:spcPct val="120000"/>
              </a:lnSpc>
              <a:spcBef>
                <a:spcPts val="0"/>
              </a:spcBef>
              <a:spcAft>
                <a:spcPts val="200"/>
              </a:spcAft>
            </a:pPr>
            <a:r>
              <a:rPr lang="en-US" dirty="0"/>
              <a:t>The server maintains an </a:t>
            </a:r>
            <a:r>
              <a:rPr lang="en-US" dirty="0" err="1"/>
              <a:t>ETag</a:t>
            </a:r>
            <a:r>
              <a:rPr lang="en-US" dirty="0"/>
              <a:t> (Entity Tag) for each resource.</a:t>
            </a:r>
          </a:p>
          <a:p>
            <a:pPr lvl="1">
              <a:lnSpc>
                <a:spcPct val="120000"/>
              </a:lnSpc>
              <a:spcBef>
                <a:spcPts val="0"/>
              </a:spcBef>
              <a:spcAft>
                <a:spcPts val="200"/>
              </a:spcAft>
            </a:pPr>
            <a:r>
              <a:rPr lang="en-US" dirty="0"/>
              <a:t>Every time a resource’s state changes, the server computes a new </a:t>
            </a:r>
            <a:r>
              <a:rPr lang="en-US" dirty="0" err="1"/>
              <a:t>ETag</a:t>
            </a:r>
            <a:r>
              <a:rPr lang="en-US" dirty="0"/>
              <a:t>.</a:t>
            </a:r>
          </a:p>
          <a:p>
            <a:pPr lvl="1">
              <a:lnSpc>
                <a:spcPct val="120000"/>
              </a:lnSpc>
              <a:spcBef>
                <a:spcPts val="0"/>
              </a:spcBef>
              <a:spcAft>
                <a:spcPts val="200"/>
              </a:spcAft>
            </a:pPr>
            <a:r>
              <a:rPr lang="en-US" dirty="0"/>
              <a:t>The server includes the </a:t>
            </a:r>
            <a:r>
              <a:rPr lang="en-US" dirty="0" err="1"/>
              <a:t>ETag</a:t>
            </a:r>
            <a:r>
              <a:rPr lang="en-US" dirty="0"/>
              <a:t> in the header when returning data to the client.</a:t>
            </a:r>
          </a:p>
          <a:p>
            <a:pPr lvl="1">
              <a:lnSpc>
                <a:spcPct val="120000"/>
              </a:lnSpc>
              <a:spcBef>
                <a:spcPts val="0"/>
              </a:spcBef>
              <a:spcAft>
                <a:spcPts val="200"/>
              </a:spcAft>
            </a:pPr>
            <a:r>
              <a:rPr lang="en-US" dirty="0"/>
              <a:t>The server may </a:t>
            </a:r>
            <a:r>
              <a:rPr lang="en-US" i="1" dirty="0"/>
              <a:t>optionally</a:t>
            </a:r>
            <a:r>
              <a:rPr lang="en-US" dirty="0"/>
              <a:t> maintain and return “Last Modified” time for resources.</a:t>
            </a:r>
          </a:p>
          <a:p>
            <a:pPr>
              <a:lnSpc>
                <a:spcPct val="120000"/>
              </a:lnSpc>
              <a:spcBef>
                <a:spcPts val="0"/>
              </a:spcBef>
              <a:spcAft>
                <a:spcPts val="200"/>
              </a:spcAft>
            </a:pPr>
            <a:r>
              <a:rPr lang="en-US" dirty="0"/>
              <a:t>Semantics on updates</a:t>
            </a:r>
          </a:p>
          <a:p>
            <a:pPr lvl="1">
              <a:lnSpc>
                <a:spcPct val="120000"/>
              </a:lnSpc>
              <a:spcBef>
                <a:spcPts val="0"/>
              </a:spcBef>
              <a:spcAft>
                <a:spcPts val="200"/>
              </a:spcAft>
            </a:pPr>
            <a:r>
              <a:rPr lang="en-US" dirty="0"/>
              <a:t>If-Match – value of a previous calls </a:t>
            </a:r>
            <a:r>
              <a:rPr lang="en-US" dirty="0" err="1"/>
              <a:t>ETag</a:t>
            </a:r>
            <a:r>
              <a:rPr lang="en-US" dirty="0"/>
              <a:t> response used with a PUT or DELETE. Server should only act if nobody else has modified the resource since you last fetched it. Otherwise provides a 412.</a:t>
            </a:r>
          </a:p>
          <a:p>
            <a:pPr lvl="1">
              <a:lnSpc>
                <a:spcPct val="120000"/>
              </a:lnSpc>
              <a:spcBef>
                <a:spcPts val="0"/>
              </a:spcBef>
              <a:spcAft>
                <a:spcPts val="200"/>
              </a:spcAft>
            </a:pPr>
            <a:r>
              <a:rPr lang="en-US"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200"/>
              </a:spcAft>
            </a:pPr>
            <a:r>
              <a:rPr lang="en-US" dirty="0"/>
              <a:t>If-None-Match –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304.</a:t>
            </a:r>
          </a:p>
          <a:p>
            <a:pPr lvl="1">
              <a:lnSpc>
                <a:spcPct val="120000"/>
              </a:lnSpc>
              <a:spcBef>
                <a:spcPts val="0"/>
              </a:spcBef>
              <a:spcAft>
                <a:spcPts val="200"/>
              </a:spcAft>
            </a:pPr>
            <a:r>
              <a:rPr lang="en-US" dirty="0"/>
              <a:t>If-Unmodified-Since –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038551979"/>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Atomicity</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10  Query Processing. Transactions, Recovery</a:t>
            </a:r>
          </a:p>
        </p:txBody>
      </p:sp>
    </p:spTree>
    <p:extLst>
      <p:ext uri="{BB962C8B-B14F-4D97-AF65-F5344CB8AC3E}">
        <p14:creationId xmlns:p14="http://schemas.microsoft.com/office/powerpoint/2010/main" val="2054762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p:txBody>
          <a:bodyPr>
            <a:normAutofit fontScale="70000" lnSpcReduction="20000"/>
          </a:bodyPr>
          <a:lstStyle/>
          <a:p>
            <a:pPr>
              <a:lnSpc>
                <a:spcPct val="120000"/>
              </a:lnSpc>
              <a:spcBef>
                <a:spcPts val="0"/>
              </a:spcBef>
              <a:spcAft>
                <a:spcPts val="200"/>
              </a:spcAft>
            </a:pPr>
            <a:r>
              <a:rPr lang="en-US" dirty="0"/>
              <a:t>There are two basic approaches to implementing isolation</a:t>
            </a:r>
          </a:p>
          <a:p>
            <a:pPr lvl="1">
              <a:lnSpc>
                <a:spcPct val="120000"/>
              </a:lnSpc>
              <a:spcBef>
                <a:spcPts val="0"/>
              </a:spcBef>
              <a:spcAft>
                <a:spcPts val="200"/>
              </a:spcAft>
            </a:pPr>
            <a:r>
              <a:rPr lang="en-US" dirty="0"/>
              <a:t>Locking/Pessimistic, e.g. cursor isolation</a:t>
            </a:r>
          </a:p>
          <a:p>
            <a:pPr lvl="1">
              <a:lnSpc>
                <a:spcPct val="120000"/>
              </a:lnSpc>
              <a:spcBef>
                <a:spcPts val="0"/>
              </a:spcBef>
              <a:spcAft>
                <a:spcPts val="200"/>
              </a:spcAft>
            </a:pPr>
            <a:r>
              <a:rPr lang="en-US" dirty="0"/>
              <a:t>Optimistic: Before committing, each transaction verifies that no other transaction has modified the data it has read.</a:t>
            </a:r>
          </a:p>
          <a:p>
            <a:pPr>
              <a:lnSpc>
                <a:spcPct val="120000"/>
              </a:lnSpc>
              <a:spcBef>
                <a:spcPts val="0"/>
              </a:spcBef>
              <a:spcAft>
                <a:spcPts val="200"/>
              </a:spcAft>
            </a:pPr>
            <a:r>
              <a:rPr lang="en-US" dirty="0"/>
              <a:t>How does this work in REST?</a:t>
            </a:r>
          </a:p>
          <a:p>
            <a:pPr lvl="1">
              <a:lnSpc>
                <a:spcPct val="120000"/>
              </a:lnSpc>
              <a:spcBef>
                <a:spcPts val="0"/>
              </a:spcBef>
              <a:spcAft>
                <a:spcPts val="200"/>
              </a:spcAft>
            </a:pPr>
            <a:r>
              <a:rPr lang="en-US" dirty="0"/>
              <a:t>The server maintains an </a:t>
            </a:r>
            <a:r>
              <a:rPr lang="en-US" dirty="0" err="1"/>
              <a:t>ETag</a:t>
            </a:r>
            <a:r>
              <a:rPr lang="en-US" dirty="0"/>
              <a:t> (Entity Tag) for each resource.</a:t>
            </a:r>
          </a:p>
          <a:p>
            <a:pPr lvl="1">
              <a:lnSpc>
                <a:spcPct val="120000"/>
              </a:lnSpc>
              <a:spcBef>
                <a:spcPts val="0"/>
              </a:spcBef>
              <a:spcAft>
                <a:spcPts val="200"/>
              </a:spcAft>
            </a:pPr>
            <a:r>
              <a:rPr lang="en-US" dirty="0"/>
              <a:t>Every time a resource’s state changes, the server computes a new </a:t>
            </a:r>
            <a:r>
              <a:rPr lang="en-US" dirty="0" err="1"/>
              <a:t>ETag</a:t>
            </a:r>
            <a:r>
              <a:rPr lang="en-US" dirty="0"/>
              <a:t>.</a:t>
            </a:r>
          </a:p>
          <a:p>
            <a:pPr lvl="1">
              <a:lnSpc>
                <a:spcPct val="120000"/>
              </a:lnSpc>
              <a:spcBef>
                <a:spcPts val="0"/>
              </a:spcBef>
              <a:spcAft>
                <a:spcPts val="200"/>
              </a:spcAft>
            </a:pPr>
            <a:r>
              <a:rPr lang="en-US" dirty="0"/>
              <a:t>The server includes the </a:t>
            </a:r>
            <a:r>
              <a:rPr lang="en-US" dirty="0" err="1"/>
              <a:t>ETag</a:t>
            </a:r>
            <a:r>
              <a:rPr lang="en-US" dirty="0"/>
              <a:t> in the header when returning data to the client.</a:t>
            </a:r>
          </a:p>
          <a:p>
            <a:pPr lvl="1">
              <a:lnSpc>
                <a:spcPct val="120000"/>
              </a:lnSpc>
              <a:spcBef>
                <a:spcPts val="0"/>
              </a:spcBef>
              <a:spcAft>
                <a:spcPts val="200"/>
              </a:spcAft>
            </a:pPr>
            <a:r>
              <a:rPr lang="en-US" dirty="0"/>
              <a:t>The server may </a:t>
            </a:r>
            <a:r>
              <a:rPr lang="en-US" i="1" dirty="0"/>
              <a:t>optionally</a:t>
            </a:r>
            <a:r>
              <a:rPr lang="en-US" dirty="0"/>
              <a:t> maintain and return “Last Modified” time for resources.</a:t>
            </a:r>
          </a:p>
          <a:p>
            <a:pPr>
              <a:lnSpc>
                <a:spcPct val="120000"/>
              </a:lnSpc>
              <a:spcBef>
                <a:spcPts val="0"/>
              </a:spcBef>
              <a:spcAft>
                <a:spcPts val="200"/>
              </a:spcAft>
            </a:pPr>
            <a:r>
              <a:rPr lang="en-US" dirty="0"/>
              <a:t>Semantics on updates</a:t>
            </a:r>
          </a:p>
          <a:p>
            <a:pPr lvl="1">
              <a:lnSpc>
                <a:spcPct val="120000"/>
              </a:lnSpc>
              <a:spcBef>
                <a:spcPts val="0"/>
              </a:spcBef>
              <a:spcAft>
                <a:spcPts val="200"/>
              </a:spcAft>
            </a:pPr>
            <a:r>
              <a:rPr lang="en-US" dirty="0"/>
              <a:t>If-Match – value of a previous calls </a:t>
            </a:r>
            <a:r>
              <a:rPr lang="en-US" dirty="0" err="1"/>
              <a:t>ETag</a:t>
            </a:r>
            <a:r>
              <a:rPr lang="en-US" dirty="0"/>
              <a:t> response used with a PUT or DELETE. Server should only act if nobody else has modified the resource since you last fetched it. Otherwise provides a 412.</a:t>
            </a:r>
          </a:p>
          <a:p>
            <a:pPr lvl="1">
              <a:lnSpc>
                <a:spcPct val="120000"/>
              </a:lnSpc>
              <a:spcBef>
                <a:spcPts val="0"/>
              </a:spcBef>
              <a:spcAft>
                <a:spcPts val="200"/>
              </a:spcAft>
            </a:pPr>
            <a:r>
              <a:rPr lang="en-US"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200"/>
              </a:spcAft>
            </a:pPr>
            <a:r>
              <a:rPr lang="en-US" dirty="0"/>
              <a:t>If-None-Match –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304.</a:t>
            </a:r>
          </a:p>
          <a:p>
            <a:pPr lvl="1">
              <a:lnSpc>
                <a:spcPct val="120000"/>
              </a:lnSpc>
              <a:spcBef>
                <a:spcPts val="0"/>
              </a:spcBef>
              <a:spcAft>
                <a:spcPts val="200"/>
              </a:spcAft>
            </a:pPr>
            <a:r>
              <a:rPr lang="en-US" dirty="0"/>
              <a:t>If-Unmodified-Since –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96028237"/>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Processing</a:t>
            </a:r>
            <a:br>
              <a:rPr lang="en-US" dirty="0"/>
            </a:br>
            <a:r>
              <a:rPr lang="en-US" sz="1800" dirty="0"/>
              <a:t>(https://blog.4psa.com/rest-best-practices-managing-concurrent-updates/)</a:t>
            </a:r>
          </a:p>
        </p:txBody>
      </p:sp>
      <p:pic>
        <p:nvPicPr>
          <p:cNvPr id="3" name="Picture 2"/>
          <p:cNvPicPr>
            <a:picLocks noChangeAspect="1"/>
          </p:cNvPicPr>
          <p:nvPr/>
        </p:nvPicPr>
        <p:blipFill>
          <a:blip r:embed="rId2"/>
          <a:stretch>
            <a:fillRect/>
          </a:stretch>
        </p:blipFill>
        <p:spPr>
          <a:xfrm>
            <a:off x="681094" y="1003050"/>
            <a:ext cx="6962775" cy="3495675"/>
          </a:xfrm>
          <a:prstGeom prst="rect">
            <a:avLst/>
          </a:prstGeom>
        </p:spPr>
      </p:pic>
    </p:spTree>
    <p:extLst>
      <p:ext uri="{BB962C8B-B14F-4D97-AF65-F5344CB8AC3E}">
        <p14:creationId xmlns:p14="http://schemas.microsoft.com/office/powerpoint/2010/main" val="1521673373"/>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ETag</a:t>
            </a:r>
            <a:r>
              <a:rPr lang="en-US" dirty="0"/>
              <a:t> Processing</a:t>
            </a:r>
          </a:p>
        </p:txBody>
      </p:sp>
      <p:pic>
        <p:nvPicPr>
          <p:cNvPr id="3" name="Picture 2"/>
          <p:cNvPicPr>
            <a:picLocks noChangeAspect="1"/>
          </p:cNvPicPr>
          <p:nvPr/>
        </p:nvPicPr>
        <p:blipFill>
          <a:blip r:embed="rId2"/>
          <a:stretch>
            <a:fillRect/>
          </a:stretch>
        </p:blipFill>
        <p:spPr>
          <a:xfrm>
            <a:off x="152400" y="459626"/>
            <a:ext cx="4343400" cy="4238643"/>
          </a:xfrm>
          <a:prstGeom prst="rect">
            <a:avLst/>
          </a:prstGeom>
        </p:spPr>
      </p:pic>
      <p:pic>
        <p:nvPicPr>
          <p:cNvPr id="4" name="Picture 3"/>
          <p:cNvPicPr>
            <a:picLocks noChangeAspect="1"/>
          </p:cNvPicPr>
          <p:nvPr/>
        </p:nvPicPr>
        <p:blipFill>
          <a:blip r:embed="rId3"/>
          <a:stretch>
            <a:fillRect/>
          </a:stretch>
        </p:blipFill>
        <p:spPr>
          <a:xfrm>
            <a:off x="5562600" y="93064"/>
            <a:ext cx="2315977" cy="4513185"/>
          </a:xfrm>
          <a:prstGeom prst="rect">
            <a:avLst/>
          </a:prstGeom>
        </p:spPr>
      </p:pic>
    </p:spTree>
    <p:extLst>
      <p:ext uri="{BB962C8B-B14F-4D97-AF65-F5344CB8AC3E}">
        <p14:creationId xmlns:p14="http://schemas.microsoft.com/office/powerpoint/2010/main" val="604018376"/>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a:ln/>
        </p:spPr>
        <p:txBody>
          <a:bodyPr/>
          <a:lstStyle/>
          <a:p>
            <a:r>
              <a:rPr lang="en-US" altLang="en-US"/>
              <a:t>Example (Contd.)</a:t>
            </a:r>
          </a:p>
        </p:txBody>
      </p:sp>
      <p:sp>
        <p:nvSpPr>
          <p:cNvPr id="13315" name="Rectangle 3"/>
          <p:cNvSpPr>
            <a:spLocks noGrp="1" noChangeArrowheads="1"/>
          </p:cNvSpPr>
          <p:nvPr>
            <p:ph idx="1"/>
          </p:nvPr>
        </p:nvSpPr>
        <p:spPr>
          <a:xfrm>
            <a:off x="681097" y="1000125"/>
            <a:ext cx="7772400" cy="3057525"/>
          </a:xfrm>
          <a:noFill/>
          <a:ln/>
        </p:spPr>
        <p:txBody>
          <a:bodyPr/>
          <a:lstStyle/>
          <a:p>
            <a:r>
              <a:rPr lang="en-US" altLang="en-US" dirty="0"/>
              <a:t>Consider a possible interleaving </a:t>
            </a:r>
            <a:r>
              <a:rPr lang="en-US" altLang="en-US" dirty="0">
                <a:solidFill>
                  <a:schemeClr val="accent2"/>
                </a:solidFill>
              </a:rPr>
              <a:t>(</a:t>
            </a:r>
            <a:r>
              <a:rPr lang="en-US" altLang="en-US" i="1" u="sng" dirty="0">
                <a:solidFill>
                  <a:schemeClr val="accent2"/>
                </a:solidFill>
              </a:rPr>
              <a:t>schedule</a:t>
            </a:r>
            <a:r>
              <a:rPr lang="en-US" altLang="en-US" dirty="0">
                <a:solidFill>
                  <a:schemeClr val="accent2"/>
                </a:solidFill>
              </a:rPr>
              <a:t>)</a:t>
            </a:r>
            <a:r>
              <a:rPr lang="en-US" altLang="en-US" dirty="0"/>
              <a:t>:</a:t>
            </a:r>
          </a:p>
        </p:txBody>
      </p:sp>
      <p:sp>
        <p:nvSpPr>
          <p:cNvPr id="13316" name="Rectangle 4"/>
          <p:cNvSpPr>
            <a:spLocks noChangeArrowheads="1"/>
          </p:cNvSpPr>
          <p:nvPr/>
        </p:nvSpPr>
        <p:spPr bwMode="auto">
          <a:xfrm>
            <a:off x="1066095" y="1534947"/>
            <a:ext cx="5726729"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A=A+100,   		     B=B-100   </a:t>
            </a:r>
          </a:p>
          <a:p>
            <a:r>
              <a:rPr lang="en-US" altLang="en-US" sz="1800">
                <a:latin typeface="Book Antiqua" charset="0"/>
              </a:rPr>
              <a:t>T2:	   	         A=1.06*A,  		 B=1.06*B</a:t>
            </a:r>
          </a:p>
        </p:txBody>
      </p:sp>
      <p:sp>
        <p:nvSpPr>
          <p:cNvPr id="13317" name="Rectangle 5"/>
          <p:cNvSpPr>
            <a:spLocks noChangeArrowheads="1"/>
          </p:cNvSpPr>
          <p:nvPr/>
        </p:nvSpPr>
        <p:spPr bwMode="auto">
          <a:xfrm>
            <a:off x="681097" y="2405567"/>
            <a:ext cx="680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ct val="20000"/>
              </a:spcBef>
              <a:buClr>
                <a:schemeClr val="tx1"/>
              </a:buClr>
              <a:buSzPct val="75000"/>
              <a:buFont typeface="Wingdings" charset="2"/>
              <a:buChar char="v"/>
            </a:pPr>
            <a:r>
              <a:rPr lang="en-US" altLang="en-US" sz="2100">
                <a:latin typeface="Book Antiqua" charset="0"/>
              </a:rPr>
              <a:t>This is OK.  </a:t>
            </a:r>
            <a:r>
              <a:rPr lang="en-US" altLang="en-US" sz="2100" dirty="0">
                <a:latin typeface="Book Antiqua" charset="0"/>
              </a:rPr>
              <a:t>But what about:</a:t>
            </a:r>
          </a:p>
        </p:txBody>
      </p:sp>
      <p:sp>
        <p:nvSpPr>
          <p:cNvPr id="13318" name="Rectangle 6"/>
          <p:cNvSpPr>
            <a:spLocks noChangeArrowheads="1"/>
          </p:cNvSpPr>
          <p:nvPr/>
        </p:nvSpPr>
        <p:spPr bwMode="auto">
          <a:xfrm>
            <a:off x="1066095" y="2893955"/>
            <a:ext cx="669494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A=A+100,   		     		B=B-100   </a:t>
            </a:r>
          </a:p>
          <a:p>
            <a:r>
              <a:rPr lang="en-US" altLang="en-US" sz="1800" dirty="0">
                <a:latin typeface="Book Antiqua" charset="0"/>
              </a:rPr>
              <a:t>T2:	   	         A=1.06*A, B=1.06*B</a:t>
            </a:r>
          </a:p>
        </p:txBody>
      </p:sp>
      <p:sp>
        <p:nvSpPr>
          <p:cNvPr id="13319" name="Rectangle 7"/>
          <p:cNvSpPr>
            <a:spLocks noChangeArrowheads="1"/>
          </p:cNvSpPr>
          <p:nvPr/>
        </p:nvSpPr>
        <p:spPr bwMode="auto">
          <a:xfrm>
            <a:off x="681097" y="3592127"/>
            <a:ext cx="680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spcBef>
                <a:spcPct val="20000"/>
              </a:spcBef>
              <a:buClr>
                <a:schemeClr val="tx1"/>
              </a:buClr>
              <a:buSzPct val="75000"/>
              <a:buFont typeface="Wingdings" charset="2"/>
              <a:buChar char="v"/>
            </a:pPr>
            <a:r>
              <a:rPr lang="en-US" altLang="en-US" sz="2100">
                <a:latin typeface="Book Antiqua" charset="0"/>
              </a:rPr>
              <a:t>The DBMS’s view of the second schedule:</a:t>
            </a:r>
          </a:p>
        </p:txBody>
      </p:sp>
      <p:sp>
        <p:nvSpPr>
          <p:cNvPr id="13320" name="Rectangle 8"/>
          <p:cNvSpPr>
            <a:spLocks noChangeArrowheads="1"/>
          </p:cNvSpPr>
          <p:nvPr/>
        </p:nvSpPr>
        <p:spPr bwMode="auto">
          <a:xfrm>
            <a:off x="1066095" y="4044553"/>
            <a:ext cx="6247705"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r>
              <a:rPr lang="en-US" altLang="en-US" sz="1800">
                <a:latin typeface="Book Antiqua" charset="0"/>
              </a:rPr>
              <a:t>T1:	 R(A), W(A),   		     	       R(B), W(B)</a:t>
            </a:r>
          </a:p>
          <a:p>
            <a:r>
              <a:rPr lang="en-US" altLang="en-US" sz="1800">
                <a:latin typeface="Book Antiqua" charset="0"/>
              </a:rPr>
              <a:t>T2:	   		R(A), W(A), R(B), W(B)</a:t>
            </a:r>
          </a:p>
        </p:txBody>
      </p:sp>
    </p:spTree>
    <p:extLst>
      <p:ext uri="{BB962C8B-B14F-4D97-AF65-F5344CB8AC3E}">
        <p14:creationId xmlns:p14="http://schemas.microsoft.com/office/powerpoint/2010/main" val="260275142"/>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ln/>
        </p:spPr>
        <p:txBody>
          <a:bodyPr/>
          <a:lstStyle/>
          <a:p>
            <a:r>
              <a:rPr lang="en-US" altLang="en-US"/>
              <a:t>Scheduling Transactions</a:t>
            </a:r>
          </a:p>
        </p:txBody>
      </p:sp>
      <p:sp>
        <p:nvSpPr>
          <p:cNvPr id="15363" name="Rectangle 3"/>
          <p:cNvSpPr>
            <a:spLocks noGrp="1" noChangeArrowheads="1"/>
          </p:cNvSpPr>
          <p:nvPr>
            <p:ph idx="1"/>
          </p:nvPr>
        </p:nvSpPr>
        <p:spPr>
          <a:xfrm>
            <a:off x="669524" y="1143000"/>
            <a:ext cx="7772400" cy="3057525"/>
          </a:xfrm>
          <a:noFill/>
          <a:ln/>
        </p:spPr>
        <p:txBody>
          <a:bodyPr/>
          <a:lstStyle/>
          <a:p>
            <a:r>
              <a:rPr lang="en-US" altLang="en-US" i="1" u="sng">
                <a:solidFill>
                  <a:schemeClr val="accent2"/>
                </a:solidFill>
              </a:rPr>
              <a:t>Serial schedule:</a:t>
            </a:r>
            <a:r>
              <a:rPr lang="en-US" altLang="en-US"/>
              <a:t> Schedule that does not interleave the actions of different transactions.</a:t>
            </a:r>
          </a:p>
          <a:p>
            <a:r>
              <a:rPr lang="en-US" altLang="en-US" i="1" u="sng" dirty="0">
                <a:solidFill>
                  <a:schemeClr val="accent2"/>
                </a:solidFill>
              </a:rPr>
              <a:t>Equivalent schedules</a:t>
            </a:r>
            <a:r>
              <a:rPr lang="en-US" altLang="en-US" u="sng" dirty="0">
                <a:solidFill>
                  <a:schemeClr val="accent2"/>
                </a:solidFill>
              </a:rPr>
              <a:t>:</a:t>
            </a:r>
            <a:r>
              <a:rPr lang="en-US" altLang="en-US" dirty="0">
                <a:solidFill>
                  <a:schemeClr val="accent2"/>
                </a:solidFill>
              </a:rPr>
              <a:t>  </a:t>
            </a:r>
            <a:r>
              <a:rPr lang="en-US" altLang="en-US" dirty="0"/>
              <a:t>For any database state, the effect (on the set of objects in the database) of executing the first schedule is identical to the effect of executing the second schedule.</a:t>
            </a:r>
          </a:p>
          <a:p>
            <a:r>
              <a:rPr lang="en-US" altLang="en-US" i="1" u="sng" dirty="0">
                <a:solidFill>
                  <a:schemeClr val="accent2"/>
                </a:solidFill>
              </a:rPr>
              <a:t>Serializable schedule</a:t>
            </a:r>
            <a:r>
              <a:rPr lang="en-US" altLang="en-US" dirty="0">
                <a:solidFill>
                  <a:schemeClr val="accent2"/>
                </a:solidFill>
              </a:rPr>
              <a:t>:  </a:t>
            </a:r>
            <a:r>
              <a:rPr lang="en-US" altLang="en-US" dirty="0"/>
              <a:t>A schedule that is equivalent to some serial execution of the transactions.</a:t>
            </a:r>
          </a:p>
          <a:p>
            <a:pPr>
              <a:buFont typeface="Wingdings" charset="2"/>
              <a:buNone/>
            </a:pPr>
            <a:r>
              <a:rPr lang="en-US" altLang="en-US" dirty="0"/>
              <a:t>(Note: If each transaction preserves consistency, every serializable schedule preserves consistency. )</a:t>
            </a:r>
          </a:p>
          <a:p>
            <a:pPr>
              <a:buFont typeface="Wingdings" charset="2"/>
              <a:buNone/>
            </a:pPr>
            <a:endParaRPr lang="en-US" altLang="en-US" dirty="0"/>
          </a:p>
        </p:txBody>
      </p:sp>
    </p:spTree>
    <p:extLst>
      <p:ext uri="{BB962C8B-B14F-4D97-AF65-F5344CB8AC3E}">
        <p14:creationId xmlns:p14="http://schemas.microsoft.com/office/powerpoint/2010/main" val="1046530006"/>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noFill/>
          <a:ln/>
        </p:spPr>
        <p:txBody>
          <a:bodyPr/>
          <a:lstStyle/>
          <a:p>
            <a:r>
              <a:rPr lang="en-US" altLang="en-US"/>
              <a:t>Anomalies with Interleaved Execution</a:t>
            </a:r>
          </a:p>
        </p:txBody>
      </p:sp>
      <p:sp>
        <p:nvSpPr>
          <p:cNvPr id="17411" name="Rectangle 3"/>
          <p:cNvSpPr>
            <a:spLocks noGrp="1" noChangeArrowheads="1"/>
          </p:cNvSpPr>
          <p:nvPr>
            <p:ph idx="1"/>
          </p:nvPr>
        </p:nvSpPr>
        <p:spPr>
          <a:xfrm>
            <a:off x="838200" y="1601310"/>
            <a:ext cx="7772400" cy="3057525"/>
          </a:xfrm>
          <a:noFill/>
          <a:ln/>
        </p:spPr>
        <p:txBody>
          <a:bodyPr/>
          <a:lstStyle/>
          <a:p>
            <a:r>
              <a:rPr lang="en-US" altLang="en-US"/>
              <a:t>Reading Uncommitted Data (WR Conflicts, “dirty reads”):</a:t>
            </a:r>
            <a:br>
              <a:rPr lang="en-US" altLang="en-US"/>
            </a:br>
            <a:br>
              <a:rPr lang="en-US" altLang="en-US"/>
            </a:br>
            <a:endParaRPr lang="en-US" altLang="en-US"/>
          </a:p>
          <a:p>
            <a:pPr>
              <a:buFont typeface="Wingdings" charset="2"/>
              <a:buNone/>
            </a:pPr>
            <a:endParaRPr lang="en-US" altLang="en-US" dirty="0"/>
          </a:p>
          <a:p>
            <a:r>
              <a:rPr lang="en-US" altLang="en-US" dirty="0"/>
              <a:t>Unrepeatable Reads (RW Conflicts):</a:t>
            </a:r>
          </a:p>
          <a:p>
            <a:endParaRPr lang="en-US" altLang="en-US" dirty="0"/>
          </a:p>
        </p:txBody>
      </p:sp>
      <p:sp>
        <p:nvSpPr>
          <p:cNvPr id="17412" name="Rectangle 4"/>
          <p:cNvSpPr>
            <a:spLocks noChangeArrowheads="1"/>
          </p:cNvSpPr>
          <p:nvPr/>
        </p:nvSpPr>
        <p:spPr bwMode="auto">
          <a:xfrm>
            <a:off x="1488281" y="234553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R(A), W(A),   	               R(B), W(B), Abort</a:t>
            </a:r>
          </a:p>
          <a:p>
            <a:r>
              <a:rPr lang="en-US" altLang="en-US" sz="1800">
                <a:latin typeface="Book Antiqua" charset="0"/>
              </a:rPr>
              <a:t>T2:			R(A), W(A), C</a:t>
            </a:r>
          </a:p>
        </p:txBody>
      </p:sp>
      <p:sp>
        <p:nvSpPr>
          <p:cNvPr id="17413" name="Rectangle 5"/>
          <p:cNvSpPr>
            <a:spLocks noChangeArrowheads="1"/>
          </p:cNvSpPr>
          <p:nvPr/>
        </p:nvSpPr>
        <p:spPr bwMode="auto">
          <a:xfrm>
            <a:off x="1488281" y="377428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R(A),  		     	   R(A), W(A), C</a:t>
            </a:r>
          </a:p>
          <a:p>
            <a:r>
              <a:rPr lang="en-US" altLang="en-US" sz="1800">
                <a:latin typeface="Book Antiqua" charset="0"/>
              </a:rPr>
              <a:t>T2:		R(A), W(A), C</a:t>
            </a:r>
          </a:p>
        </p:txBody>
      </p:sp>
    </p:spTree>
    <p:extLst>
      <p:ext uri="{BB962C8B-B14F-4D97-AF65-F5344CB8AC3E}">
        <p14:creationId xmlns:p14="http://schemas.microsoft.com/office/powerpoint/2010/main" val="461052920"/>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a:ln/>
        </p:spPr>
        <p:txBody>
          <a:bodyPr/>
          <a:lstStyle/>
          <a:p>
            <a:r>
              <a:rPr lang="en-US" altLang="en-US"/>
              <a:t>Anomalies (Continued)</a:t>
            </a:r>
          </a:p>
        </p:txBody>
      </p:sp>
      <p:sp>
        <p:nvSpPr>
          <p:cNvPr id="19459" name="Rectangle 3"/>
          <p:cNvSpPr>
            <a:spLocks noGrp="1" noChangeArrowheads="1"/>
          </p:cNvSpPr>
          <p:nvPr>
            <p:ph idx="1"/>
          </p:nvPr>
        </p:nvSpPr>
        <p:spPr>
          <a:noFill/>
          <a:ln/>
        </p:spPr>
        <p:txBody>
          <a:bodyPr/>
          <a:lstStyle/>
          <a:p>
            <a:r>
              <a:rPr lang="en-US" altLang="en-US">
                <a:solidFill>
                  <a:srgbClr val="FF0000"/>
                </a:solidFill>
              </a:rPr>
              <a:t>Overwriting Uncommitted Data (WW Conflicts):</a:t>
            </a:r>
          </a:p>
          <a:p>
            <a:endParaRPr lang="en-US" altLang="en-US" dirty="0">
              <a:solidFill>
                <a:srgbClr val="FF0000"/>
              </a:solidFill>
            </a:endParaRPr>
          </a:p>
        </p:txBody>
      </p:sp>
      <p:sp>
        <p:nvSpPr>
          <p:cNvPr id="19460" name="Rectangle 4"/>
          <p:cNvSpPr>
            <a:spLocks noChangeArrowheads="1"/>
          </p:cNvSpPr>
          <p:nvPr/>
        </p:nvSpPr>
        <p:spPr bwMode="auto">
          <a:xfrm>
            <a:off x="1488281" y="2345531"/>
            <a:ext cx="6024563" cy="62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r>
              <a:rPr lang="en-US" altLang="en-US" sz="1800">
                <a:latin typeface="Book Antiqua" charset="0"/>
              </a:rPr>
              <a:t>T1:	W(A),  		    W(B), C</a:t>
            </a:r>
          </a:p>
          <a:p>
            <a:r>
              <a:rPr lang="en-US" altLang="en-US" sz="1800">
                <a:latin typeface="Book Antiqua" charset="0"/>
              </a:rPr>
              <a:t>T2:		W(A), W(B), C</a:t>
            </a:r>
          </a:p>
        </p:txBody>
      </p:sp>
    </p:spTree>
    <p:extLst>
      <p:ext uri="{BB962C8B-B14F-4D97-AF65-F5344CB8AC3E}">
        <p14:creationId xmlns:p14="http://schemas.microsoft.com/office/powerpoint/2010/main" val="673769073"/>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a:ln/>
        </p:spPr>
        <p:txBody>
          <a:bodyPr/>
          <a:lstStyle/>
          <a:p>
            <a:r>
              <a:rPr lang="en-US" altLang="en-US"/>
              <a:t>Lock-Based Concurrency Control</a:t>
            </a:r>
          </a:p>
        </p:txBody>
      </p:sp>
      <p:sp>
        <p:nvSpPr>
          <p:cNvPr id="21507" name="Rectangle 3"/>
          <p:cNvSpPr>
            <a:spLocks noGrp="1" noChangeArrowheads="1"/>
          </p:cNvSpPr>
          <p:nvPr>
            <p:ph idx="1"/>
          </p:nvPr>
        </p:nvSpPr>
        <p:spPr>
          <a:xfrm>
            <a:off x="518604" y="1033139"/>
            <a:ext cx="7772400" cy="3057525"/>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1249173006"/>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idx="1"/>
          </p:nvPr>
        </p:nvSpPr>
        <p:spPr>
          <a:xfrm>
            <a:off x="545237" y="979872"/>
            <a:ext cx="7772400" cy="3057525"/>
          </a:xfrm>
          <a:noFill/>
          <a:ln/>
        </p:spPr>
        <p:txBody>
          <a:bodyPr/>
          <a:lstStyle/>
          <a:p>
            <a:r>
              <a:rPr lang="en-US" altLang="en-US"/>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466841756"/>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a:ln/>
        </p:spPr>
        <p:txBody>
          <a:bodyPr/>
          <a:lstStyle/>
          <a:p>
            <a:r>
              <a:rPr lang="en-US" altLang="en-US"/>
              <a:t>The Log</a:t>
            </a:r>
          </a:p>
        </p:txBody>
      </p:sp>
      <p:sp>
        <p:nvSpPr>
          <p:cNvPr id="25603" name="Rectangle 3"/>
          <p:cNvSpPr>
            <a:spLocks noGrp="1" noChangeArrowheads="1"/>
          </p:cNvSpPr>
          <p:nvPr>
            <p:ph idx="1"/>
          </p:nvPr>
        </p:nvSpPr>
        <p:spPr>
          <a:xfrm>
            <a:off x="722790" y="1143000"/>
            <a:ext cx="7772400" cy="3057525"/>
          </a:xfrm>
          <a:noFill/>
          <a:ln/>
        </p:spPr>
        <p:txBody>
          <a:bodyPr/>
          <a:lstStyle/>
          <a:p>
            <a:r>
              <a:rPr lang="en-US" altLang="en-US"/>
              <a:t>The following actions are recorded in the log:</a:t>
            </a:r>
          </a:p>
          <a:p>
            <a:pPr lvl="1">
              <a:buSzPct val="75000"/>
            </a:pPr>
            <a:r>
              <a:rPr lang="en-US" altLang="en-US" i="1" dirty="0" err="1">
                <a:solidFill>
                  <a:schemeClr val="accent2"/>
                </a:solidFill>
              </a:rPr>
              <a:t>Ti</a:t>
            </a:r>
            <a:r>
              <a:rPr lang="en-US" altLang="en-US" i="1" dirty="0">
                <a:solidFill>
                  <a:schemeClr val="accent2"/>
                </a:solidFill>
              </a:rPr>
              <a:t> writes an object</a:t>
            </a:r>
            <a:r>
              <a:rPr lang="en-US" altLang="en-US" dirty="0">
                <a:solidFill>
                  <a:schemeClr val="accent2"/>
                </a:solidFill>
              </a:rPr>
              <a:t>:  </a:t>
            </a:r>
            <a:r>
              <a:rPr lang="en-US" altLang="en-US" dirty="0"/>
              <a:t>the old value and the new value.</a:t>
            </a:r>
          </a:p>
          <a:p>
            <a:pPr lvl="2"/>
            <a:r>
              <a:rPr lang="en-US" altLang="en-US" dirty="0"/>
              <a:t>Log record must go to disk</a:t>
            </a:r>
            <a:r>
              <a:rPr lang="en-US" altLang="en-US" dirty="0">
                <a:solidFill>
                  <a:schemeClr val="accent2"/>
                </a:solidFill>
              </a:rPr>
              <a:t> </a:t>
            </a:r>
            <a:r>
              <a:rPr lang="en-US" altLang="en-US" i="1" u="sng" dirty="0">
                <a:solidFill>
                  <a:schemeClr val="accent2"/>
                </a:solidFill>
              </a:rPr>
              <a:t>before</a:t>
            </a:r>
            <a:r>
              <a:rPr lang="en-US" altLang="en-US" dirty="0">
                <a:solidFill>
                  <a:schemeClr val="accent2"/>
                </a:solidFill>
              </a:rPr>
              <a:t> </a:t>
            </a:r>
            <a:r>
              <a:rPr lang="en-US" altLang="en-US" dirty="0"/>
              <a:t>the changed page!</a:t>
            </a:r>
          </a:p>
          <a:p>
            <a:pPr lvl="1">
              <a:buSzPct val="75000"/>
            </a:pPr>
            <a:r>
              <a:rPr lang="en-US" altLang="en-US" i="1" dirty="0" err="1">
                <a:solidFill>
                  <a:schemeClr val="accent2"/>
                </a:solidFill>
              </a:rPr>
              <a:t>Ti</a:t>
            </a:r>
            <a:r>
              <a:rPr lang="en-US" altLang="en-US" i="1" dirty="0">
                <a:solidFill>
                  <a:schemeClr val="accent2"/>
                </a:solidFill>
              </a:rPr>
              <a:t> commits/aborts</a:t>
            </a:r>
            <a:r>
              <a:rPr lang="en-US" altLang="en-US" dirty="0">
                <a:solidFill>
                  <a:schemeClr val="accent2"/>
                </a:solidFill>
              </a:rPr>
              <a:t>:  </a:t>
            </a:r>
            <a:r>
              <a:rPr lang="en-US" altLang="en-US" dirty="0"/>
              <a:t>a log record indicating this action.</a:t>
            </a:r>
          </a:p>
          <a:p>
            <a:r>
              <a:rPr lang="en-US" altLang="en-US" dirty="0"/>
              <a:t>Log records are chained together by </a:t>
            </a:r>
            <a:r>
              <a:rPr lang="en-US" altLang="en-US" dirty="0" err="1"/>
              <a:t>Xact</a:t>
            </a:r>
            <a:r>
              <a:rPr lang="en-US" altLang="en-US" dirty="0"/>
              <a:t> id, so it’s easy to undo a specific </a:t>
            </a:r>
            <a:r>
              <a:rPr lang="en-US" altLang="en-US" dirty="0" err="1"/>
              <a:t>Xact</a:t>
            </a:r>
            <a:r>
              <a:rPr lang="en-US" altLang="en-US" dirty="0"/>
              <a:t>.</a:t>
            </a:r>
          </a:p>
          <a:p>
            <a:r>
              <a:rPr lang="en-US" altLang="en-US" dirty="0"/>
              <a:t>Log is often </a:t>
            </a:r>
            <a:r>
              <a:rPr lang="en-US" altLang="en-US" i="1" dirty="0"/>
              <a:t>duplexed </a:t>
            </a:r>
            <a:r>
              <a:rPr lang="en-US" altLang="en-US" dirty="0"/>
              <a:t>and </a:t>
            </a:r>
            <a:r>
              <a:rPr lang="en-US" altLang="en-US" i="1" dirty="0"/>
              <a:t>archived</a:t>
            </a:r>
            <a:r>
              <a:rPr lang="en-US" altLang="en-US" dirty="0"/>
              <a:t> on stable storage.</a:t>
            </a:r>
          </a:p>
          <a:p>
            <a:r>
              <a:rPr lang="en-US" altLang="en-US" dirty="0"/>
              <a:t>All log related activities (and in fact, all CC related activities such as lock/unlock, dealing with deadlocks etc.) are handled transparently by the DBMS.</a:t>
            </a:r>
          </a:p>
        </p:txBody>
      </p:sp>
    </p:spTree>
    <p:extLst>
      <p:ext uri="{BB962C8B-B14F-4D97-AF65-F5344CB8AC3E}">
        <p14:creationId xmlns:p14="http://schemas.microsoft.com/office/powerpoint/2010/main" val="2141281087"/>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Atomicity</a:t>
            </a:r>
          </a:p>
        </p:txBody>
      </p:sp>
      <p:sp>
        <p:nvSpPr>
          <p:cNvPr id="3" name="Content Placeholder 2"/>
          <p:cNvSpPr>
            <a:spLocks noGrp="1"/>
          </p:cNvSpPr>
          <p:nvPr>
            <p:ph sz="half"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Tree>
    <p:extLst>
      <p:ext uri="{BB962C8B-B14F-4D97-AF65-F5344CB8AC3E}">
        <p14:creationId xmlns:p14="http://schemas.microsoft.com/office/powerpoint/2010/main" val="1610772796"/>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a:ln/>
        </p:spPr>
        <p:txBody>
          <a:bodyPr/>
          <a:lstStyle/>
          <a:p>
            <a:r>
              <a:rPr lang="en-US" altLang="en-US"/>
              <a:t>Recovering From a Crash</a:t>
            </a:r>
          </a:p>
        </p:txBody>
      </p:sp>
      <p:sp>
        <p:nvSpPr>
          <p:cNvPr id="27651" name="Rectangle 3"/>
          <p:cNvSpPr>
            <a:spLocks noGrp="1" noChangeArrowheads="1"/>
          </p:cNvSpPr>
          <p:nvPr>
            <p:ph idx="1"/>
          </p:nvPr>
        </p:nvSpPr>
        <p:spPr>
          <a:xfrm>
            <a:off x="731668" y="1006506"/>
            <a:ext cx="7772400" cy="3057525"/>
          </a:xfrm>
          <a:noFill/>
          <a:ln/>
        </p:spPr>
        <p:txBody>
          <a:bodyPr/>
          <a:lstStyle/>
          <a:p>
            <a:r>
              <a:rPr lang="en-US" altLang="en-US"/>
              <a:t>There are 3 phases in the </a:t>
            </a:r>
            <a:r>
              <a:rPr lang="en-US" altLang="en-US" i="1"/>
              <a:t>Aries</a:t>
            </a:r>
            <a:r>
              <a:rPr lang="en-US" altLang="en-US"/>
              <a:t> recovery algorithm:</a:t>
            </a:r>
          </a:p>
          <a:p>
            <a:pPr lvl="1">
              <a:buSzPct val="75000"/>
            </a:pPr>
            <a:r>
              <a:rPr lang="en-US" altLang="en-US" i="1" u="sng">
                <a:solidFill>
                  <a:schemeClr val="accent2"/>
                </a:solidFill>
              </a:rPr>
              <a:t>Analysis</a:t>
            </a:r>
            <a:r>
              <a:rPr lang="en-US" altLang="en-US">
                <a:solidFill>
                  <a:schemeClr val="accent2"/>
                </a:solidFill>
              </a:rPr>
              <a:t>:  </a:t>
            </a:r>
            <a:r>
              <a:rPr lang="en-US" altLang="en-US"/>
              <a:t>Scan the log forward (from the most recent </a:t>
            </a:r>
            <a:r>
              <a:rPr lang="en-US" altLang="en-US" i="1">
                <a:solidFill>
                  <a:schemeClr val="accent2"/>
                </a:solidFill>
              </a:rPr>
              <a:t>checkpoint</a:t>
            </a:r>
            <a:r>
              <a:rPr lang="en-US" altLang="en-US"/>
              <a:t>) to identify all Xacts that were active, and all dirty pages in the buffer pool at the time of the crash.</a:t>
            </a:r>
          </a:p>
          <a:p>
            <a:pPr lvl="1">
              <a:buSzPct val="75000"/>
            </a:pPr>
            <a:r>
              <a:rPr lang="en-US" altLang="en-US" i="1" u="sng">
                <a:solidFill>
                  <a:schemeClr val="accent2"/>
                </a:solidFill>
              </a:rPr>
              <a:t>Redo</a:t>
            </a:r>
            <a:r>
              <a:rPr lang="en-US" altLang="en-US">
                <a:solidFill>
                  <a:schemeClr val="accent2"/>
                </a:solidFill>
              </a:rPr>
              <a:t>:  </a:t>
            </a:r>
            <a:r>
              <a:rPr lang="en-US" altLang="en-US"/>
              <a:t>Redoes all updates to dirty pages in the buffer pool, as needed, to ensure that all logged updates are in fact carried out and written to disk.</a:t>
            </a:r>
          </a:p>
          <a:p>
            <a:pPr lvl="1">
              <a:buSzPct val="75000"/>
            </a:pPr>
            <a:r>
              <a:rPr lang="en-US" altLang="en-US" i="1" u="sng">
                <a:solidFill>
                  <a:schemeClr val="accent2"/>
                </a:solidFill>
              </a:rPr>
              <a:t>Undo</a:t>
            </a:r>
            <a:r>
              <a:rPr lang="en-US" altLang="en-US">
                <a:solidFill>
                  <a:schemeClr val="accent2"/>
                </a:solidFill>
              </a:rPr>
              <a:t>:  </a:t>
            </a:r>
            <a:r>
              <a:rPr lang="en-US" altLang="en-US"/>
              <a:t>The  writes of all Xacts that were active at the crash are undone (by restoring the </a:t>
            </a:r>
            <a:r>
              <a:rPr lang="en-US" altLang="en-US" i="1"/>
              <a:t>before value </a:t>
            </a:r>
            <a:r>
              <a:rPr lang="en-US" altLang="en-US"/>
              <a:t>of the update, which is in the log record for the update), working backwards in the log.  (Some care must be taken to handle the case of a crash occurring during the recovery process!)</a:t>
            </a:r>
          </a:p>
        </p:txBody>
      </p:sp>
    </p:spTree>
    <p:extLst>
      <p:ext uri="{BB962C8B-B14F-4D97-AF65-F5344CB8AC3E}">
        <p14:creationId xmlns:p14="http://schemas.microsoft.com/office/powerpoint/2010/main" val="2097607744"/>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a:ln/>
        </p:spPr>
        <p:txBody>
          <a:bodyPr/>
          <a:lstStyle/>
          <a:p>
            <a:r>
              <a:rPr lang="en-US" altLang="en-US"/>
              <a:t>Summary</a:t>
            </a:r>
          </a:p>
        </p:txBody>
      </p:sp>
      <p:sp>
        <p:nvSpPr>
          <p:cNvPr id="29699" name="Rectangle 3"/>
          <p:cNvSpPr>
            <a:spLocks noGrp="1" noChangeArrowheads="1"/>
          </p:cNvSpPr>
          <p:nvPr>
            <p:ph idx="1"/>
          </p:nvPr>
        </p:nvSpPr>
        <p:spPr>
          <a:xfrm>
            <a:off x="722790" y="953239"/>
            <a:ext cx="7772400" cy="3057525"/>
          </a:xfrm>
          <a:noFill/>
          <a:ln/>
        </p:spPr>
        <p:txBody>
          <a:bodyPr/>
          <a:lstStyle/>
          <a:p>
            <a:r>
              <a:rPr lang="en-US" altLang="en-US" dirty="0"/>
              <a:t>Concurrency control and recovery are among the most important functions provided by a DBMS.</a:t>
            </a:r>
          </a:p>
          <a:p>
            <a:r>
              <a:rPr lang="en-US" altLang="en-US" dirty="0"/>
              <a:t>Users need not worry about concurrency.</a:t>
            </a:r>
          </a:p>
          <a:p>
            <a:pPr lvl="1">
              <a:buSzPct val="75000"/>
            </a:pPr>
            <a:r>
              <a:rPr lang="en-US" altLang="en-US" dirty="0"/>
              <a:t>System automatically inserts lock/unlock requests and schedules actions of different </a:t>
            </a:r>
            <a:r>
              <a:rPr lang="en-US" altLang="en-US" dirty="0" err="1"/>
              <a:t>Xacts</a:t>
            </a:r>
            <a:r>
              <a:rPr lang="en-US" altLang="en-US" dirty="0"/>
              <a:t> in such a way as to ensure that the resulting execution is equivalent to executing the </a:t>
            </a:r>
            <a:r>
              <a:rPr lang="en-US" altLang="en-US" dirty="0" err="1"/>
              <a:t>Xacts</a:t>
            </a:r>
            <a:r>
              <a:rPr lang="en-US" altLang="en-US" dirty="0"/>
              <a:t> one after the other in some order.</a:t>
            </a:r>
          </a:p>
          <a:p>
            <a:r>
              <a:rPr lang="en-US" altLang="en-US" dirty="0"/>
              <a:t>Write-ahead logging (WAL) is used to undo the actions of aborted transactions and to restore the system to a consistent state after a crash.</a:t>
            </a:r>
          </a:p>
          <a:p>
            <a:pPr lvl="1">
              <a:buSzPct val="75000"/>
            </a:pPr>
            <a:r>
              <a:rPr lang="en-US" altLang="en-US" i="1" dirty="0"/>
              <a:t>Consistent state</a:t>
            </a:r>
            <a:r>
              <a:rPr lang="en-US" altLang="en-US" dirty="0"/>
              <a:t>:  Only the effects of </a:t>
            </a:r>
            <a:r>
              <a:rPr lang="en-US" altLang="en-US" dirty="0" err="1"/>
              <a:t>commited</a:t>
            </a:r>
            <a:r>
              <a:rPr lang="en-US" altLang="en-US" dirty="0"/>
              <a:t> </a:t>
            </a:r>
            <a:r>
              <a:rPr lang="en-US" altLang="en-US" dirty="0" err="1"/>
              <a:t>Xacts</a:t>
            </a:r>
            <a:r>
              <a:rPr lang="en-US" altLang="en-US" dirty="0"/>
              <a:t> seen.</a:t>
            </a:r>
          </a:p>
        </p:txBody>
      </p:sp>
    </p:spTree>
    <p:extLst>
      <p:ext uri="{BB962C8B-B14F-4D97-AF65-F5344CB8AC3E}">
        <p14:creationId xmlns:p14="http://schemas.microsoft.com/office/powerpoint/2010/main" val="81039355"/>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228600" y="819150"/>
            <a:ext cx="8495740" cy="3696094"/>
          </a:xfrm>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pic>
        <p:nvPicPr>
          <p:cNvPr id="4" name="Picture 3"/>
          <p:cNvPicPr>
            <a:picLocks noChangeAspect="1"/>
          </p:cNvPicPr>
          <p:nvPr/>
        </p:nvPicPr>
        <p:blipFill>
          <a:blip r:embed="rId2"/>
          <a:stretch>
            <a:fillRect/>
          </a:stretch>
        </p:blipFill>
        <p:spPr>
          <a:xfrm>
            <a:off x="5723061" y="1885950"/>
            <a:ext cx="3187700" cy="2552700"/>
          </a:xfrm>
          <a:prstGeom prst="rect">
            <a:avLst/>
          </a:prstGeom>
        </p:spPr>
      </p:pic>
      <p:sp>
        <p:nvSpPr>
          <p:cNvPr id="5" name="TextBox 4"/>
          <p:cNvSpPr txBox="1"/>
          <p:nvPr/>
        </p:nvSpPr>
        <p:spPr>
          <a:xfrm>
            <a:off x="6859711" y="2667197"/>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a:latin typeface="+mn-lt"/>
              </a:rPr>
              <a:t>Computer</a:t>
            </a:r>
            <a:br>
              <a:rPr lang="en-US" sz="2000">
                <a:latin typeface="+mn-lt"/>
              </a:rPr>
            </a:br>
            <a:r>
              <a:rPr lang="en-US" sz="2000">
                <a:latin typeface="+mn-lt"/>
              </a:rPr>
              <a:t>or</a:t>
            </a:r>
            <a:br>
              <a:rPr lang="en-US" sz="2000">
                <a:latin typeface="+mn-lt"/>
              </a:rPr>
            </a:br>
            <a:r>
              <a:rPr lang="en-US" sz="2000">
                <a:latin typeface="+mn-lt"/>
              </a:rPr>
              <a:t>DB Server fails.</a:t>
            </a:r>
            <a:endParaRPr lang="en-US" sz="2000" dirty="0" err="1">
              <a:latin typeface="+mn-lt"/>
            </a:endParaRPr>
          </a:p>
        </p:txBody>
      </p:sp>
      <p:cxnSp>
        <p:nvCxnSpPr>
          <p:cNvPr id="7" name="Straight Arrow Connector 6"/>
          <p:cNvCxnSpPr/>
          <p:nvPr/>
        </p:nvCxnSpPr>
        <p:spPr>
          <a:xfrm flipH="1">
            <a:off x="2971800" y="3344662"/>
            <a:ext cx="2856782" cy="59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528290"/>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Atomicty</a:t>
            </a:r>
            <a:endParaRPr lang="en-US" dirty="0"/>
          </a:p>
        </p:txBody>
      </p:sp>
      <p:sp>
        <p:nvSpPr>
          <p:cNvPr id="4" name="Content Placeholder 2"/>
          <p:cNvSpPr>
            <a:spLocks noGrp="1"/>
          </p:cNvSpPr>
          <p:nvPr>
            <p:ph sz="half" idx="1"/>
          </p:nvPr>
        </p:nvSpPr>
        <p:spPr>
          <a:xfrm>
            <a:off x="228600" y="742950"/>
            <a:ext cx="8610600" cy="3772294"/>
          </a:xfrm>
        </p:spPr>
        <p:txBody>
          <a:bodyPr/>
          <a:lstStyle/>
          <a:p>
            <a:r>
              <a:rPr lang="en-US" dirty="0"/>
              <a:t>Transaction programs and databases are fast (milliseconds).</a:t>
            </a:r>
            <a:br>
              <a:rPr lang="en-US" dirty="0"/>
            </a:br>
            <a:r>
              <a:rPr lang="en-US" dirty="0"/>
              <a:t>What are the chances of the failure occurring in the wrong spot?</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Tree>
    <p:extLst>
      <p:ext uri="{BB962C8B-B14F-4D97-AF65-F5344CB8AC3E}">
        <p14:creationId xmlns:p14="http://schemas.microsoft.com/office/powerpoint/2010/main" val="661299751"/>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Atomicity</a:t>
            </a:r>
          </a:p>
        </p:txBody>
      </p:sp>
      <p:sp>
        <p:nvSpPr>
          <p:cNvPr id="3" name="Content Placeholder 2"/>
          <p:cNvSpPr>
            <a:spLocks noGrp="1"/>
          </p:cNvSpPr>
          <p:nvPr>
            <p:ph sz="half" idx="1"/>
          </p:nvPr>
        </p:nvSpPr>
        <p:spPr/>
        <p:txBody>
          <a:bodyPr/>
          <a:lstStyle/>
          <a:p>
            <a:r>
              <a:rPr lang="en-US" dirty="0"/>
              <a:t>OK. That stored procedure runs in milliseconds.</a:t>
            </a:r>
            <a:br>
              <a:rPr lang="en-US" dirty="0"/>
            </a:br>
            <a:r>
              <a:rPr lang="en-US" dirty="0"/>
              <a:t>What are the chances of the failure occurring there?</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Tree>
    <p:extLst>
      <p:ext uri="{BB962C8B-B14F-4D97-AF65-F5344CB8AC3E}">
        <p14:creationId xmlns:p14="http://schemas.microsoft.com/office/powerpoint/2010/main" val="1934901397"/>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indent="-457200">
              <a:lnSpc>
                <a:spcPct val="90000"/>
              </a:lnSpc>
              <a:spcBef>
                <a:spcPts val="600"/>
              </a:spcBef>
              <a:spcAft>
                <a:spcPts val="0"/>
              </a:spcAft>
              <a:buClr>
                <a:schemeClr val="bg1"/>
              </a:buClr>
              <a:buFont typeface="+mj-lt"/>
              <a:buAutoNum type="arabicPeriod"/>
            </a:pPr>
            <a:r>
              <a:rPr lang="en-US" sz="2000" dirty="0">
                <a:latin typeface="+mn-lt"/>
              </a:rPr>
              <a:t>Begin</a:t>
            </a:r>
          </a:p>
          <a:p>
            <a:pPr marL="457200" indent="-457200">
              <a:lnSpc>
                <a:spcPct val="90000"/>
              </a:lnSpc>
              <a:spcBef>
                <a:spcPts val="600"/>
              </a:spcBef>
              <a:spcAft>
                <a:spcPts val="0"/>
              </a:spcAft>
              <a:buClr>
                <a:schemeClr val="bg1"/>
              </a:buClr>
              <a:buFont typeface="+mj-lt"/>
              <a:buAutoNum type="arabicPeriod"/>
            </a:pPr>
            <a:r>
              <a:rPr lang="en-US" sz="2000" dirty="0">
                <a:solidFill>
                  <a:srgbClr val="FF0000"/>
                </a:solidFill>
                <a:latin typeface="+mn-lt"/>
              </a:rPr>
              <a:t>Update A</a:t>
            </a:r>
          </a:p>
          <a:p>
            <a:pPr marL="457200" indent="-457200">
              <a:lnSpc>
                <a:spcPct val="90000"/>
              </a:lnSpc>
              <a:spcBef>
                <a:spcPts val="600"/>
              </a:spcBef>
              <a:spcAft>
                <a:spcPts val="0"/>
              </a:spcAft>
              <a:buClr>
                <a:schemeClr val="bg1"/>
              </a:buClr>
              <a:buFont typeface="+mj-lt"/>
              <a:buAutoNum type="arabicPeriod"/>
            </a:pPr>
            <a:r>
              <a:rPr lang="en-US" sz="2000" dirty="0">
                <a:solidFill>
                  <a:srgbClr val="FF0000"/>
                </a:solidFill>
                <a:latin typeface="+mn-lt"/>
              </a:rPr>
              <a:t>Update B</a:t>
            </a:r>
          </a:p>
          <a:p>
            <a:pPr marL="457200" indent="-457200">
              <a:lnSpc>
                <a:spcPct val="90000"/>
              </a:lnSpc>
              <a:spcBef>
                <a:spcPts val="600"/>
              </a:spcBef>
              <a:spcAft>
                <a:spcPts val="0"/>
              </a:spcAft>
              <a:buClr>
                <a:schemeClr val="bg1"/>
              </a:buClr>
              <a:buFont typeface="+mj-lt"/>
              <a:buAutoNum type="arabicPeriod"/>
            </a:pPr>
            <a:r>
              <a:rPr lang="en-US" sz="2000" dirty="0">
                <a:solidFill>
                  <a:srgbClr val="FF0000"/>
                </a:solidFill>
                <a:latin typeface="+mn-lt"/>
              </a:rPr>
              <a:t>Update C</a:t>
            </a:r>
          </a:p>
          <a:p>
            <a:pPr marL="457200" indent="-457200">
              <a:lnSpc>
                <a:spcPct val="90000"/>
              </a:lnSpc>
              <a:spcBef>
                <a:spcPts val="600"/>
              </a:spcBef>
              <a:spcAft>
                <a:spcPts val="0"/>
              </a:spcAft>
              <a:buClr>
                <a:schemeClr val="bg1"/>
              </a:buClr>
              <a:buFont typeface="+mj-lt"/>
              <a:buAutoNum type="arabicPeriod"/>
            </a:pPr>
            <a:r>
              <a:rPr lang="en-US" sz="2000" dirty="0">
                <a:latin typeface="+mn-lt"/>
              </a:rPr>
              <a:t>Commit (REQ)</a:t>
            </a:r>
          </a:p>
          <a:p>
            <a:pPr marL="457200" indent="-457200">
              <a:lnSpc>
                <a:spcPct val="90000"/>
              </a:lnSpc>
              <a:spcBef>
                <a:spcPts val="600"/>
              </a:spcBef>
              <a:spcAft>
                <a:spcPts val="0"/>
              </a:spcAft>
              <a:buClr>
                <a:schemeClr val="bg1"/>
              </a:buClr>
              <a:buFont typeface="+mj-lt"/>
              <a:buAutoNum type="arabicPeriod"/>
            </a:pPr>
            <a:r>
              <a:rPr lang="en-US" sz="2000" dirty="0">
                <a:solidFill>
                  <a:srgbClr val="0070C0"/>
                </a:solidFill>
                <a:latin typeface="+mn-lt"/>
              </a:rPr>
              <a:t>Force to disk</a:t>
            </a:r>
          </a:p>
          <a:p>
            <a:pPr marL="457200" indent="-457200">
              <a:lnSpc>
                <a:spcPct val="90000"/>
              </a:lnSpc>
              <a:spcBef>
                <a:spcPts val="600"/>
              </a:spcBef>
              <a:spcAft>
                <a:spcPts val="0"/>
              </a:spcAft>
              <a:buClr>
                <a:schemeClr val="bg1"/>
              </a:buClr>
              <a:buFont typeface="+mj-lt"/>
              <a:buAutoNum type="arabicPeriod"/>
            </a:pPr>
            <a:r>
              <a:rPr lang="en-US" sz="2000" dirty="0">
                <a:latin typeface="+mn-lt"/>
              </a:rPr>
              <a:t>Commit (RSP)</a:t>
            </a:r>
          </a:p>
          <a:p>
            <a:pPr marL="457200" indent="-457200">
              <a:lnSpc>
                <a:spcPct val="90000"/>
              </a:lnSpc>
              <a:spcBef>
                <a:spcPts val="600"/>
              </a:spcBef>
              <a:spcAft>
                <a:spcPts val="0"/>
              </a:spcAft>
              <a:buClr>
                <a:schemeClr val="bg1"/>
              </a:buClr>
              <a:buAutoNum type="arabicParenBoth"/>
            </a:pPr>
            <a:endParaRPr lang="en-US" sz="2000" dirty="0" err="1">
              <a:latin typeface="+mn-lt"/>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912858"/>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l15">
  <a:themeElements>
    <a:clrScheme name="">
      <a:dk1>
        <a:srgbClr val="005400"/>
      </a:dk1>
      <a:lt1>
        <a:srgbClr val="FFF6E9"/>
      </a:lt1>
      <a:dk2>
        <a:srgbClr val="000000"/>
      </a:dk2>
      <a:lt2>
        <a:srgbClr val="60C900"/>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5">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terms/"/>
    <ds:schemaRef ds:uri="http://purl.org/dc/elements/1.1/"/>
    <ds:schemaRef ds:uri="http://schemas.openxmlformats.org/package/2006/metadata/core-properties"/>
    <ds:schemaRef ds:uri="http://schemas.microsoft.com/office/2006/documentManagement/types"/>
    <ds:schemaRef ds:uri="http://purl.org/dc/dcmitype/"/>
    <ds:schemaRef ds:uri="http://schemas.microsoft.com/sharepoint/v3/fields"/>
    <ds:schemaRef ds:uri="http://www.w3.org/XML/1998/namespac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11194</TotalTime>
  <Words>5866</Words>
  <Application>Microsoft Macintosh PowerPoint</Application>
  <PresentationFormat>On-screen Show (16:9)</PresentationFormat>
  <Paragraphs>497</Paragraphs>
  <Slides>51</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51</vt:i4>
      </vt:variant>
    </vt:vector>
  </HeadingPairs>
  <TitlesOfParts>
    <vt:vector size="64" baseType="lpstr">
      <vt:lpstr>Arial</vt:lpstr>
      <vt:lpstr>Book Antiqua</vt:lpstr>
      <vt:lpstr>Calibri</vt:lpstr>
      <vt:lpstr>Century Schoolbook</vt:lpstr>
      <vt:lpstr>Museo For Dell</vt:lpstr>
      <vt:lpstr>Museo Sans For Dell</vt:lpstr>
      <vt:lpstr>Stencil</vt:lpstr>
      <vt:lpstr>Times New Roman</vt:lpstr>
      <vt:lpstr>Wingdings</vt:lpstr>
      <vt:lpstr>Office Theme</vt:lpstr>
      <vt:lpstr>3_l15</vt:lpstr>
      <vt:lpstr>1_l22</vt:lpstr>
      <vt:lpstr>2_l22</vt:lpstr>
      <vt:lpstr>PowerPoint Presentation</vt:lpstr>
      <vt:lpstr>Core Transaction Concept is ACID Properties (http://slideplayer.com/slide/9307681)/)</vt:lpstr>
      <vt:lpstr>ACID Properties (httpwww.tutorialspoint.com/dbms/dbms_transaction.htm)</vt:lpstr>
      <vt:lpstr>PowerPoint Presentation</vt:lpstr>
      <vt:lpstr>Atomicity</vt:lpstr>
      <vt:lpstr>Atomicity</vt:lpstr>
      <vt:lpstr>Atomicty</vt:lpstr>
      <vt:lpstr>Atomicity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PowerPoint Presentation</vt:lpstr>
      <vt:lpstr>Durability</vt:lpstr>
      <vt:lpstr>Availability and Replication</vt:lpstr>
      <vt:lpstr>PowerPoint Presentation</vt:lpstr>
      <vt:lpstr>Locking and Concurrency</vt:lpstr>
      <vt:lpstr>Multitasking</vt:lpstr>
      <vt:lpstr>Multi-threading</vt:lpstr>
      <vt:lpstr>Locking</vt:lpstr>
      <vt:lpstr>Applications and Database Servers</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Locking</vt:lpstr>
      <vt:lpstr>MySQL (Locking) Isolation</vt:lpstr>
      <vt:lpstr>Isolation Levels  (https://en.wikipedia.org/wiki/Isolation_(database_systems)</vt:lpstr>
      <vt:lpstr>In Databases, Cursors Define Isolation </vt:lpstr>
      <vt:lpstr>Read then Update Conflict</vt:lpstr>
      <vt:lpstr>Isolation/Concurrency Control</vt:lpstr>
      <vt:lpstr>Isolation/Concurrency Control</vt:lpstr>
      <vt:lpstr>Conditional Processing (https://blog.4psa.com/rest-best-practices-managing-concurrent-updates/)</vt:lpstr>
      <vt:lpstr>ETag Processing</vt:lpstr>
      <vt:lpstr>Example (Contd.)</vt:lpstr>
      <vt:lpstr>Scheduling Transactions</vt:lpstr>
      <vt:lpstr>Anomalies with Interleaved Execution</vt:lpstr>
      <vt:lpstr>Anomalies (Continued)</vt:lpstr>
      <vt:lpstr>Lock-Based Concurrency Control</vt:lpstr>
      <vt:lpstr>Aborting a Transaction</vt:lpstr>
      <vt:lpstr>The Log</vt:lpstr>
      <vt:lpstr>Recovering From a Crash</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350</cp:revision>
  <cp:lastPrinted>2018-11-01T22:24:14Z</cp:lastPrinted>
  <dcterms:created xsi:type="dcterms:W3CDTF">2010-04-12T23:12:02Z</dcterms:created>
  <dcterms:modified xsi:type="dcterms:W3CDTF">2020-04-09T21:39:08Z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